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Google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GoogleSans-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GoogleSans-italic.fntdata"/><Relationship Id="rId14" Type="http://schemas.openxmlformats.org/officeDocument/2006/relationships/slide" Target="slides/slide9.xml"/><Relationship Id="rId36" Type="http://schemas.openxmlformats.org/officeDocument/2006/relationships/font" Target="fonts/GoogleSans-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Google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f22c1b9f8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f22c1b9f8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f111425f1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f111425f1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e8c3d6c09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e8c3d6c09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 The Red River geographic area which is predominant in the test set, </a:t>
            </a:r>
            <a:endParaRPr/>
          </a:p>
          <a:p>
            <a:pPr indent="0" lvl="0" marL="0" rtl="0" algn="l">
              <a:spcBef>
                <a:spcPts val="0"/>
              </a:spcBef>
              <a:spcAft>
                <a:spcPts val="0"/>
              </a:spcAft>
              <a:buClr>
                <a:schemeClr val="dk1"/>
              </a:buClr>
              <a:buSzPts val="1100"/>
              <a:buFont typeface="Arial"/>
              <a:buNone/>
            </a:pPr>
            <a:r>
              <a:rPr lang="en"/>
              <a:t> is primarily an agricultural hub and recently harvested fields can look similar to floods </a:t>
            </a:r>
            <a:endParaRPr/>
          </a:p>
          <a:p>
            <a:pPr indent="0" lvl="0" marL="0" rtl="0" algn="l">
              <a:spcBef>
                <a:spcPts val="0"/>
              </a:spcBef>
              <a:spcAft>
                <a:spcPts val="0"/>
              </a:spcAft>
              <a:buClr>
                <a:schemeClr val="dk1"/>
              </a:buClr>
              <a:buSzPts val="1100"/>
              <a:buFont typeface="Arial"/>
              <a:buNone/>
            </a:pPr>
            <a:r>
              <a:rPr lang="en"/>
              <a:t> due to low backscatter in both VV and VH polarizations. </a:t>
            </a:r>
            <a:endParaRPr/>
          </a:p>
          <a:p>
            <a:pPr indent="0" lvl="0" marL="0" rtl="0" algn="l">
              <a:spcBef>
                <a:spcPts val="0"/>
              </a:spcBef>
              <a:spcAft>
                <a:spcPts val="0"/>
              </a:spcAft>
              <a:buClr>
                <a:schemeClr val="dk1"/>
              </a:buClr>
              <a:buSzPts val="1100"/>
              <a:buFont typeface="Arial"/>
              <a:buNone/>
            </a:pPr>
            <a:r>
              <a:rPr lang="en"/>
              <a:t> Similarly Florence which comprises of the validation set has a primarily urban setting. </a:t>
            </a:r>
            <a:endParaRPr/>
          </a:p>
          <a:p>
            <a:pPr indent="0" lvl="0" marL="0" rtl="0" algn="l">
              <a:spcBef>
                <a:spcPts val="0"/>
              </a:spcBef>
              <a:spcAft>
                <a:spcPts val="0"/>
              </a:spcAft>
              <a:buClr>
                <a:schemeClr val="dk1"/>
              </a:buClr>
              <a:buSzPts val="1100"/>
              <a:buFont typeface="Arial"/>
              <a:buNone/>
            </a:pPr>
            <a:r>
              <a:rPr lang="en"/>
              <a:t> Observing this potential uncertainty motivated us to combine different forms of ensembling with stacking, </a:t>
            </a:r>
            <a:endParaRPr/>
          </a:p>
          <a:p>
            <a:pPr indent="0" lvl="0" marL="0" rtl="0" algn="l">
              <a:spcBef>
                <a:spcPts val="0"/>
              </a:spcBef>
              <a:spcAft>
                <a:spcPts val="0"/>
              </a:spcAft>
              <a:buClr>
                <a:schemeClr val="dk1"/>
              </a:buClr>
              <a:buSzPts val="1100"/>
              <a:buFont typeface="Arial"/>
              <a:buNone/>
            </a:pPr>
            <a:r>
              <a:rPr lang="en"/>
              <a:t> and, test-time augmentation. Both stacking and test-time augmentations combined predictions from the various </a:t>
            </a:r>
            <a:endParaRPr/>
          </a:p>
          <a:p>
            <a:pPr indent="0" lvl="0" marL="0" rtl="0" algn="l">
              <a:spcBef>
                <a:spcPts val="0"/>
              </a:spcBef>
              <a:spcAft>
                <a:spcPts val="0"/>
              </a:spcAft>
              <a:buClr>
                <a:schemeClr val="dk1"/>
              </a:buClr>
              <a:buSzPts val="1100"/>
              <a:buFont typeface="Arial"/>
              <a:buNone/>
            </a:pPr>
            <a:r>
              <a:rPr lang="en"/>
              <a:t> trained models helping model uncertainty and ultimately making the predictions robust.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8c3d6c09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e8c3d6c09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rgbClr val="595959"/>
                </a:solidFill>
              </a:rPr>
              <a:t>Also contains swath gaps where less than .5% of image pixels present. Such images do not contribute substantial information and are removed.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e8c3d6c09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e8c3d6c09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595959"/>
                </a:solidFill>
              </a:rPr>
              <a:t>RGB Tiles generated using Hybrid Pluggable Processing Pipeline hyp3 from VV &amp; VH GeoTIFF files</a:t>
            </a:r>
            <a:endParaRPr sz="1800">
              <a:solidFill>
                <a:srgbClr val="595959"/>
              </a:solidFill>
            </a:endParaRPr>
          </a:p>
          <a:p>
            <a:pPr indent="0" lvl="0" marL="0" rtl="0" algn="l">
              <a:lnSpc>
                <a:spcPct val="115000"/>
              </a:lnSpc>
              <a:spcBef>
                <a:spcPts val="1200"/>
              </a:spcBef>
              <a:spcAft>
                <a:spcPts val="1200"/>
              </a:spcAft>
              <a:buNone/>
            </a:pPr>
            <a:r>
              <a:rPr lang="en" sz="1800">
                <a:solidFill>
                  <a:srgbClr val="595959"/>
                </a:solidFill>
              </a:rPr>
              <a:t>We note the visiblegrains in different directions potentially due to recently harvested agricultural fields from Bangladesh.North Alabama show various artifacts including potential swath gaps due to differences in satellitecoverage, while the RGB color range in Nebraska is unique. The North Alabama image with swathgaps is kept because of at least some positive ground truth artifacts (after flood) available.</a:t>
            </a:r>
            <a:endParaRPr sz="1800">
              <a:solidFill>
                <a:srgbClr val="595959"/>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e8c3d6c09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e8c3d6c09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e8c3d6c090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e8c3d6c090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e8c3d6c09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e8c3d6c09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pointwise convolutions + boundary details present inside the Sentinel-1 imagery are extremely fine</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e8c3d6c090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e8c3d6c090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ed03aadc1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ed03aadc1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ed03aadc1a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ed03aadc1a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d03aadc1a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d03aadc1a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e8c3d6c090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e8c3d6c090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ed03aadc1a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ed03aadc1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f111425f1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f111425f1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f111425f1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f111425f1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f111425f1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f111425f1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ed03aadc1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ed03aadc1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ed03aadc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ed03aadc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e9ed27bd6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e9ed27bd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e8c3d6c09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e8c3d6c09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f6b1b857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f6b1b857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f111425f1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f111425f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ed03aadc1a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ed03aadc1a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ed03aadc1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ed03aadc1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f22c1b9f8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f22c1b9f8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f6b1b857f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f6b1b857f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f6b1b857f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f6b1b857f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bit.ly/etci-code" TargetMode="External"/><Relationship Id="rId4" Type="http://schemas.openxmlformats.org/officeDocument/2006/relationships/hyperlink" Target="https://bit.ly/etci-paper"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bit.ly/etci-code" TargetMode="External"/><Relationship Id="rId4" Type="http://schemas.openxmlformats.org/officeDocument/2006/relationships/hyperlink" Target="https://bit.ly/etci-paper"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hyperlink" Target="https://bit.ly/etci-code" TargetMode="External"/><Relationship Id="rId5" Type="http://schemas.openxmlformats.org/officeDocument/2006/relationships/hyperlink" Target="https://bit.ly/etci-paper" TargetMode="External"/><Relationship Id="rId6"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developers.google.com/programs/expert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nature.com/articles/s41598-021-86650-z" TargetMode="External"/><Relationship Id="rId4" Type="http://schemas.openxmlformats.org/officeDocument/2006/relationships/hyperlink" Target="http://floods.unosat.org/geoporta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jhui.github.io/2017/01/15/Machine-learning-nonsupervised-and-semi-supervised-learning/" TargetMode="Externa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0" y="0"/>
            <a:ext cx="9144000" cy="223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latin typeface="Google Sans"/>
                <a:ea typeface="Google Sans"/>
                <a:cs typeface="Google Sans"/>
                <a:sym typeface="Google Sans"/>
              </a:rPr>
              <a:t>Citizen Scientists Tackling Devastating Floods and Disaster Relief with Semi-supervised Deep Learning</a:t>
            </a:r>
            <a:endParaRPr sz="4000">
              <a:latin typeface="Google Sans"/>
              <a:ea typeface="Google Sans"/>
              <a:cs typeface="Google Sans"/>
              <a:sym typeface="Google Sans"/>
            </a:endParaRPr>
          </a:p>
        </p:txBody>
      </p:sp>
      <p:sp>
        <p:nvSpPr>
          <p:cNvPr id="55" name="Google Shape;55;p13"/>
          <p:cNvSpPr txBox="1"/>
          <p:nvPr>
            <p:ph idx="1" type="subTitle"/>
          </p:nvPr>
        </p:nvSpPr>
        <p:spPr>
          <a:xfrm>
            <a:off x="0" y="2317050"/>
            <a:ext cx="9144000" cy="2569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latin typeface="Google Sans"/>
                <a:ea typeface="Google Sans"/>
                <a:cs typeface="Google Sans"/>
                <a:sym typeface="Google Sans"/>
              </a:rPr>
              <a:t>Siddha Ganju*, </a:t>
            </a:r>
            <a:r>
              <a:rPr lang="en">
                <a:latin typeface="Google Sans"/>
                <a:ea typeface="Google Sans"/>
                <a:cs typeface="Google Sans"/>
                <a:sym typeface="Google Sans"/>
              </a:rPr>
              <a:t>Sayak Paul* </a:t>
            </a:r>
            <a:endParaRPr>
              <a:latin typeface="Google Sans"/>
              <a:ea typeface="Google Sans"/>
              <a:cs typeface="Google Sans"/>
              <a:sym typeface="Google Sans"/>
            </a:endParaRPr>
          </a:p>
          <a:p>
            <a:pPr indent="0" lvl="0" marL="0" rtl="0" algn="l">
              <a:spcBef>
                <a:spcPts val="0"/>
              </a:spcBef>
              <a:spcAft>
                <a:spcPts val="0"/>
              </a:spcAft>
              <a:buNone/>
            </a:pPr>
            <a:r>
              <a:t/>
            </a:r>
            <a:endParaRPr sz="2412">
              <a:latin typeface="Google Sans"/>
              <a:ea typeface="Google Sans"/>
              <a:cs typeface="Google Sans"/>
              <a:sym typeface="Google Sans"/>
            </a:endParaRPr>
          </a:p>
          <a:p>
            <a:pPr indent="0" lvl="0" marL="457200" rtl="0" algn="ctr">
              <a:spcBef>
                <a:spcPts val="0"/>
              </a:spcBef>
              <a:spcAft>
                <a:spcPts val="0"/>
              </a:spcAft>
              <a:buNone/>
            </a:pPr>
            <a:r>
              <a:t/>
            </a:r>
            <a:endParaRPr sz="2300">
              <a:solidFill>
                <a:srgbClr val="6AA84F"/>
              </a:solidFill>
              <a:latin typeface="Google Sans"/>
              <a:ea typeface="Google Sans"/>
              <a:cs typeface="Google Sans"/>
              <a:sym typeface="Google Sans"/>
            </a:endParaRPr>
          </a:p>
          <a:p>
            <a:pPr indent="0" lvl="0" marL="457200" rtl="0" algn="ctr">
              <a:spcBef>
                <a:spcPts val="0"/>
              </a:spcBef>
              <a:spcAft>
                <a:spcPts val="0"/>
              </a:spcAft>
              <a:buNone/>
            </a:pPr>
            <a:r>
              <a:t/>
            </a:r>
            <a:endParaRPr sz="2300">
              <a:latin typeface="Google Sans"/>
              <a:ea typeface="Google Sans"/>
              <a:cs typeface="Google Sans"/>
              <a:sym typeface="Google Sans"/>
            </a:endParaRPr>
          </a:p>
          <a:p>
            <a:pPr indent="0" lvl="0" marL="457200" rtl="0" algn="ctr">
              <a:spcBef>
                <a:spcPts val="0"/>
              </a:spcBef>
              <a:spcAft>
                <a:spcPts val="0"/>
              </a:spcAft>
              <a:buNone/>
            </a:pPr>
            <a:r>
              <a:t/>
            </a:r>
            <a:endParaRPr sz="2300">
              <a:latin typeface="Google Sans"/>
              <a:ea typeface="Google Sans"/>
              <a:cs typeface="Google Sans"/>
              <a:sym typeface="Google Sans"/>
            </a:endParaRPr>
          </a:p>
          <a:p>
            <a:pPr indent="0" lvl="0" marL="457200" rtl="0" algn="ctr">
              <a:spcBef>
                <a:spcPts val="0"/>
              </a:spcBef>
              <a:spcAft>
                <a:spcPts val="0"/>
              </a:spcAft>
              <a:buNone/>
            </a:pPr>
            <a:r>
              <a:t/>
            </a:r>
            <a:endParaRPr sz="1600">
              <a:latin typeface="Google Sans"/>
              <a:ea typeface="Google Sans"/>
              <a:cs typeface="Google Sans"/>
              <a:sym typeface="Google Sans"/>
            </a:endParaRPr>
          </a:p>
        </p:txBody>
      </p:sp>
      <p:sp>
        <p:nvSpPr>
          <p:cNvPr id="56" name="Google Shape;56;p13"/>
          <p:cNvSpPr txBox="1"/>
          <p:nvPr/>
        </p:nvSpPr>
        <p:spPr>
          <a:xfrm>
            <a:off x="2364300" y="3880375"/>
            <a:ext cx="44154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500">
                <a:solidFill>
                  <a:schemeClr val="dk2"/>
                </a:solidFill>
                <a:latin typeface="Google Sans"/>
                <a:ea typeface="Google Sans"/>
                <a:cs typeface="Google Sans"/>
                <a:sym typeface="Google Sans"/>
              </a:rPr>
              <a:t>Code: </a:t>
            </a:r>
            <a:r>
              <a:rPr lang="en" sz="1500" u="sng">
                <a:solidFill>
                  <a:schemeClr val="accent5"/>
                </a:solidFill>
                <a:latin typeface="Google Sans"/>
                <a:ea typeface="Google Sans"/>
                <a:cs typeface="Google Sans"/>
                <a:sym typeface="Google Sans"/>
                <a:hlinkClick r:id="rId3">
                  <a:extLst>
                    <a:ext uri="{A12FA001-AC4F-418D-AE19-62706E023703}">
                      <ahyp:hlinkClr val="tx"/>
                    </a:ext>
                  </a:extLst>
                </a:hlinkClick>
              </a:rPr>
              <a:t>bit.ly/etci-code</a:t>
            </a:r>
            <a:r>
              <a:rPr lang="en" sz="1500">
                <a:solidFill>
                  <a:schemeClr val="dk2"/>
                </a:solidFill>
                <a:latin typeface="Google Sans"/>
                <a:ea typeface="Google Sans"/>
                <a:cs typeface="Google Sans"/>
                <a:sym typeface="Google Sans"/>
              </a:rPr>
              <a:t>  |  Paper: </a:t>
            </a:r>
            <a:r>
              <a:rPr lang="en" sz="1500" u="sng">
                <a:solidFill>
                  <a:schemeClr val="accent5"/>
                </a:solidFill>
                <a:latin typeface="Google Sans"/>
                <a:ea typeface="Google Sans"/>
                <a:cs typeface="Google Sans"/>
                <a:sym typeface="Google Sans"/>
                <a:hlinkClick r:id="rId4">
                  <a:extLst>
                    <a:ext uri="{A12FA001-AC4F-418D-AE19-62706E023703}">
                      <ahyp:hlinkClr val="tx"/>
                    </a:ext>
                  </a:extLst>
                </a:hlinkClick>
              </a:rPr>
              <a:t>bit.ly/etci-paper</a:t>
            </a:r>
            <a:endParaRPr sz="900"/>
          </a:p>
        </p:txBody>
      </p:sp>
      <p:sp>
        <p:nvSpPr>
          <p:cNvPr id="57" name="Google Shape;57;p13"/>
          <p:cNvSpPr txBox="1"/>
          <p:nvPr/>
        </p:nvSpPr>
        <p:spPr>
          <a:xfrm>
            <a:off x="140475" y="4450800"/>
            <a:ext cx="3676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100"/>
              <a:t>* = Equal Contribution</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None/>
            </a:pPr>
            <a:r>
              <a:t/>
            </a:r>
            <a:endParaRPr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600">
                <a:latin typeface="Google Sans"/>
                <a:ea typeface="Google Sans"/>
                <a:cs typeface="Google Sans"/>
                <a:sym typeface="Google Sans"/>
              </a:rPr>
              <a:t>How can </a:t>
            </a:r>
            <a:r>
              <a:rPr b="1" lang="en" sz="3600">
                <a:latin typeface="Google Sans"/>
                <a:ea typeface="Google Sans"/>
                <a:cs typeface="Google Sans"/>
                <a:sym typeface="Google Sans"/>
              </a:rPr>
              <a:t>YOU</a:t>
            </a:r>
            <a:r>
              <a:rPr lang="en" sz="3600">
                <a:latin typeface="Google Sans"/>
                <a:ea typeface="Google Sans"/>
                <a:cs typeface="Google Sans"/>
                <a:sym typeface="Google Sans"/>
              </a:rPr>
              <a:t> use this work?</a:t>
            </a:r>
            <a:endParaRPr sz="3600">
              <a:latin typeface="Google Sans"/>
              <a:ea typeface="Google Sans"/>
              <a:cs typeface="Google Sans"/>
              <a:sym typeface="Google Sans"/>
            </a:endParaRPr>
          </a:p>
        </p:txBody>
      </p:sp>
      <p:sp>
        <p:nvSpPr>
          <p:cNvPr id="112" name="Google Shape;112;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For Government organizations: </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Use the new state of the art AI based flood segmentation method to monitor and plan for flooding events</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Disaster planning and relief  </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For citizen scientists: </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Educate communities about the impact of floods </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Learn about AI techniques </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Understand reproducibility </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Create plan-of-action for potential flooding event in your area</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Climate Change </a:t>
            </a:r>
            <a:endParaRPr>
              <a:latin typeface="Google Sans"/>
              <a:ea typeface="Google Sans"/>
              <a:cs typeface="Google Sans"/>
              <a:sym typeface="Google Sans"/>
            </a:endParaRPr>
          </a:p>
        </p:txBody>
      </p:sp>
      <p:sp>
        <p:nvSpPr>
          <p:cNvPr id="113" name="Google Shape;113;p22"/>
          <p:cNvSpPr txBox="1"/>
          <p:nvPr/>
        </p:nvSpPr>
        <p:spPr>
          <a:xfrm>
            <a:off x="2563350" y="4168100"/>
            <a:ext cx="4207500" cy="83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500">
                <a:solidFill>
                  <a:schemeClr val="dk2"/>
                </a:solidFill>
                <a:latin typeface="Google Sans"/>
                <a:ea typeface="Google Sans"/>
                <a:cs typeface="Google Sans"/>
                <a:sym typeface="Google Sans"/>
              </a:rPr>
              <a:t>Get started </a:t>
            </a:r>
            <a:r>
              <a:rPr b="1" lang="en" sz="1500">
                <a:solidFill>
                  <a:schemeClr val="dk2"/>
                </a:solidFill>
                <a:latin typeface="Google Sans"/>
                <a:ea typeface="Google Sans"/>
                <a:cs typeface="Google Sans"/>
                <a:sym typeface="Google Sans"/>
              </a:rPr>
              <a:t>TODAY </a:t>
            </a:r>
            <a:endParaRPr b="1" sz="1500">
              <a:solidFill>
                <a:schemeClr val="dk2"/>
              </a:solidFill>
              <a:latin typeface="Google Sans"/>
              <a:ea typeface="Google Sans"/>
              <a:cs typeface="Google Sans"/>
              <a:sym typeface="Google Sans"/>
            </a:endParaRPr>
          </a:p>
          <a:p>
            <a:pPr indent="0" lvl="0" marL="0" rtl="0" algn="l">
              <a:lnSpc>
                <a:spcPct val="115000"/>
              </a:lnSpc>
              <a:spcBef>
                <a:spcPts val="1200"/>
              </a:spcBef>
              <a:spcAft>
                <a:spcPts val="1200"/>
              </a:spcAft>
              <a:buNone/>
            </a:pPr>
            <a:r>
              <a:rPr lang="en" sz="1500">
                <a:solidFill>
                  <a:schemeClr val="dk2"/>
                </a:solidFill>
                <a:latin typeface="Google Sans"/>
                <a:ea typeface="Google Sans"/>
                <a:cs typeface="Google Sans"/>
                <a:sym typeface="Google Sans"/>
              </a:rPr>
              <a:t>Code: </a:t>
            </a:r>
            <a:r>
              <a:rPr lang="en" sz="1500" u="sng">
                <a:solidFill>
                  <a:schemeClr val="accent5"/>
                </a:solidFill>
                <a:latin typeface="Google Sans"/>
                <a:ea typeface="Google Sans"/>
                <a:cs typeface="Google Sans"/>
                <a:sym typeface="Google Sans"/>
                <a:hlinkClick r:id="rId3">
                  <a:extLst>
                    <a:ext uri="{A12FA001-AC4F-418D-AE19-62706E023703}">
                      <ahyp:hlinkClr val="tx"/>
                    </a:ext>
                  </a:extLst>
                </a:hlinkClick>
              </a:rPr>
              <a:t>bit.ly/etci-code</a:t>
            </a:r>
            <a:r>
              <a:rPr lang="en" sz="1500">
                <a:solidFill>
                  <a:schemeClr val="dk2"/>
                </a:solidFill>
                <a:latin typeface="Google Sans"/>
                <a:ea typeface="Google Sans"/>
                <a:cs typeface="Google Sans"/>
                <a:sym typeface="Google Sans"/>
              </a:rPr>
              <a:t>  |  Paper: </a:t>
            </a:r>
            <a:r>
              <a:rPr lang="en" sz="1500" u="sng">
                <a:solidFill>
                  <a:schemeClr val="accent5"/>
                </a:solidFill>
                <a:latin typeface="Google Sans"/>
                <a:ea typeface="Google Sans"/>
                <a:cs typeface="Google Sans"/>
                <a:sym typeface="Google Sans"/>
                <a:hlinkClick r:id="rId4">
                  <a:extLst>
                    <a:ext uri="{A12FA001-AC4F-418D-AE19-62706E023703}">
                      <ahyp:hlinkClr val="tx"/>
                    </a:ext>
                  </a:extLst>
                </a:hlinkClick>
              </a:rPr>
              <a:t>bit.ly/etci-paper</a:t>
            </a:r>
            <a:endParaRPr sz="9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886800"/>
            <a:ext cx="8520600" cy="2520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Google Sans"/>
                <a:ea typeface="Google Sans"/>
                <a:cs typeface="Google Sans"/>
                <a:sym typeface="Google Sans"/>
              </a:rPr>
              <a:t>Get started </a:t>
            </a:r>
            <a:r>
              <a:rPr b="1" lang="en">
                <a:latin typeface="Google Sans"/>
                <a:ea typeface="Google Sans"/>
                <a:cs typeface="Google Sans"/>
                <a:sym typeface="Google Sans"/>
              </a:rPr>
              <a:t>TODAY</a:t>
            </a:r>
            <a:r>
              <a:rPr lang="en">
                <a:latin typeface="Google Sans"/>
                <a:ea typeface="Google Sans"/>
                <a:cs typeface="Google Sans"/>
                <a:sym typeface="Google Sans"/>
              </a:rPr>
              <a:t>: </a:t>
            </a:r>
            <a:endParaRPr>
              <a:latin typeface="Google Sans"/>
              <a:ea typeface="Google Sans"/>
              <a:cs typeface="Google Sans"/>
              <a:sym typeface="Google Sans"/>
            </a:endParaRPr>
          </a:p>
          <a:p>
            <a:pPr indent="0" lvl="0" marL="0" rtl="0" algn="ctr">
              <a:spcBef>
                <a:spcPts val="0"/>
              </a:spcBef>
              <a:spcAft>
                <a:spcPts val="0"/>
              </a:spcAft>
              <a:buNone/>
            </a:pPr>
            <a:r>
              <a:t/>
            </a:r>
            <a:endParaRPr>
              <a:latin typeface="Google Sans"/>
              <a:ea typeface="Google Sans"/>
              <a:cs typeface="Google Sans"/>
              <a:sym typeface="Google Sans"/>
            </a:endParaRPr>
          </a:p>
          <a:p>
            <a:pPr indent="0" lvl="0" marL="0" rtl="0" algn="ctr">
              <a:spcBef>
                <a:spcPts val="0"/>
              </a:spcBef>
              <a:spcAft>
                <a:spcPts val="0"/>
              </a:spcAft>
              <a:buNone/>
            </a:pPr>
            <a:r>
              <a:rPr lang="en">
                <a:latin typeface="Google Sans"/>
                <a:ea typeface="Google Sans"/>
                <a:cs typeface="Google Sans"/>
                <a:sym typeface="Google Sans"/>
              </a:rPr>
              <a:t>Use the #2 winning solution from the NASA Impact </a:t>
            </a:r>
            <a:r>
              <a:rPr lang="en">
                <a:latin typeface="Google Sans"/>
                <a:ea typeface="Google Sans"/>
                <a:cs typeface="Google Sans"/>
                <a:sym typeface="Google Sans"/>
              </a:rPr>
              <a:t>ETCI Competition</a:t>
            </a:r>
            <a:endParaRPr>
              <a:latin typeface="Google Sans"/>
              <a:ea typeface="Google Sans"/>
              <a:cs typeface="Google Sans"/>
              <a:sym typeface="Google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4"/>
          <p:cNvSpPr txBox="1"/>
          <p:nvPr>
            <p:ph type="title"/>
          </p:nvPr>
        </p:nvSpPr>
        <p:spPr>
          <a:xfrm>
            <a:off x="311700" y="2749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Data Analysis</a:t>
            </a:r>
            <a:endParaRPr>
              <a:latin typeface="Google Sans"/>
              <a:ea typeface="Google Sans"/>
              <a:cs typeface="Google Sans"/>
              <a:sym typeface="Google Sans"/>
            </a:endParaRPr>
          </a:p>
        </p:txBody>
      </p:sp>
      <p:sp>
        <p:nvSpPr>
          <p:cNvPr id="124" name="Google Shape;124;p24"/>
          <p:cNvSpPr txBox="1"/>
          <p:nvPr>
            <p:ph idx="1" type="body"/>
          </p:nvPr>
        </p:nvSpPr>
        <p:spPr>
          <a:xfrm>
            <a:off x="311700" y="847675"/>
            <a:ext cx="8520600" cy="4211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66k tiled images from Nebraska, North Alabama, Bangladesh, Red River North, and Florence</a:t>
            </a:r>
            <a:endParaRPr>
              <a:latin typeface="Google Sans"/>
              <a:ea typeface="Google Sans"/>
              <a:cs typeface="Google Sans"/>
              <a:sym typeface="Google Sans"/>
            </a:endParaRPr>
          </a:p>
          <a:p>
            <a:pPr indent="0" lvl="0" marL="0" rtl="0" algn="l">
              <a:spcBef>
                <a:spcPts val="1200"/>
              </a:spcBef>
              <a:spcAft>
                <a:spcPts val="0"/>
              </a:spcAft>
              <a:buNone/>
            </a:pPr>
            <a:r>
              <a:t/>
            </a:r>
            <a:endParaRPr>
              <a:latin typeface="Google Sans"/>
              <a:ea typeface="Google Sans"/>
              <a:cs typeface="Google Sans"/>
              <a:sym typeface="Google Sans"/>
            </a:endParaRPr>
          </a:p>
          <a:p>
            <a:pPr indent="0" lvl="0" marL="0" rtl="0" algn="l">
              <a:spcBef>
                <a:spcPts val="1200"/>
              </a:spcBef>
              <a:spcAft>
                <a:spcPts val="0"/>
              </a:spcAft>
              <a:buNone/>
            </a:pPr>
            <a:r>
              <a:t/>
            </a:r>
            <a:endParaRPr>
              <a:latin typeface="Google Sans"/>
              <a:ea typeface="Google Sans"/>
              <a:cs typeface="Google Sans"/>
              <a:sym typeface="Google Sans"/>
            </a:endParaRPr>
          </a:p>
          <a:p>
            <a:pPr indent="0" lvl="0" marL="0" rtl="0" algn="l">
              <a:spcBef>
                <a:spcPts val="1200"/>
              </a:spcBef>
              <a:spcAft>
                <a:spcPts val="0"/>
              </a:spcAft>
              <a:buNone/>
            </a:pPr>
            <a:r>
              <a:t/>
            </a:r>
            <a:endParaRPr>
              <a:latin typeface="Google Sans"/>
              <a:ea typeface="Google Sans"/>
              <a:cs typeface="Google Sans"/>
              <a:sym typeface="Google Sans"/>
            </a:endParaRPr>
          </a:p>
          <a:p>
            <a:pPr indent="0" lvl="0" marL="0" rtl="0" algn="l">
              <a:spcBef>
                <a:spcPts val="1200"/>
              </a:spcBef>
              <a:spcAft>
                <a:spcPts val="0"/>
              </a:spcAft>
              <a:buNone/>
            </a:pPr>
            <a:r>
              <a:t/>
            </a:r>
            <a:endParaRPr>
              <a:latin typeface="Google Sans"/>
              <a:ea typeface="Google Sans"/>
              <a:cs typeface="Google Sans"/>
              <a:sym typeface="Google Sans"/>
            </a:endParaRPr>
          </a:p>
          <a:p>
            <a:pPr indent="0" lvl="0" marL="0" rtl="0" algn="l">
              <a:spcBef>
                <a:spcPts val="1200"/>
              </a:spcBef>
              <a:spcAft>
                <a:spcPts val="0"/>
              </a:spcAft>
              <a:buNone/>
            </a:pPr>
            <a:r>
              <a:t/>
            </a:r>
            <a:endParaRPr>
              <a:latin typeface="Google Sans"/>
              <a:ea typeface="Google Sans"/>
              <a:cs typeface="Google Sans"/>
              <a:sym typeface="Google Sans"/>
            </a:endParaRPr>
          </a:p>
          <a:p>
            <a:pPr indent="0" lvl="0" marL="0" rtl="0" algn="l">
              <a:spcBef>
                <a:spcPts val="1200"/>
              </a:spcBef>
              <a:spcAft>
                <a:spcPts val="1200"/>
              </a:spcAft>
              <a:buNone/>
            </a:pPr>
            <a:r>
              <a:t/>
            </a:r>
            <a:endParaRPr>
              <a:latin typeface="Google Sans"/>
              <a:ea typeface="Google Sans"/>
              <a:cs typeface="Google Sans"/>
              <a:sym typeface="Google Sans"/>
            </a:endParaRPr>
          </a:p>
        </p:txBody>
      </p:sp>
      <p:pic>
        <p:nvPicPr>
          <p:cNvPr id="125" name="Google Shape;125;p24" title="Chart"/>
          <p:cNvPicPr preferRelativeResize="0"/>
          <p:nvPr/>
        </p:nvPicPr>
        <p:blipFill>
          <a:blip r:embed="rId3">
            <a:alphaModFix/>
          </a:blip>
          <a:stretch>
            <a:fillRect/>
          </a:stretch>
        </p:blipFill>
        <p:spPr>
          <a:xfrm>
            <a:off x="931625" y="1575988"/>
            <a:ext cx="2727225" cy="1688275"/>
          </a:xfrm>
          <a:prstGeom prst="rect">
            <a:avLst/>
          </a:prstGeom>
          <a:noFill/>
          <a:ln>
            <a:noFill/>
          </a:ln>
        </p:spPr>
      </p:pic>
      <p:sp>
        <p:nvSpPr>
          <p:cNvPr id="126" name="Google Shape;126;p24"/>
          <p:cNvSpPr txBox="1"/>
          <p:nvPr/>
        </p:nvSpPr>
        <p:spPr>
          <a:xfrm>
            <a:off x="4329300" y="1818238"/>
            <a:ext cx="3000000" cy="7095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dk2"/>
              </a:buClr>
              <a:buSzPts val="1400"/>
              <a:buFont typeface="Google Sans"/>
              <a:buChar char="●"/>
            </a:pPr>
            <a:r>
              <a:rPr b="1" lang="en">
                <a:solidFill>
                  <a:schemeClr val="dk2"/>
                </a:solidFill>
                <a:latin typeface="Google Sans"/>
                <a:ea typeface="Google Sans"/>
                <a:cs typeface="Google Sans"/>
                <a:sym typeface="Google Sans"/>
              </a:rPr>
              <a:t>Validation</a:t>
            </a:r>
            <a:r>
              <a:rPr lang="en">
                <a:solidFill>
                  <a:schemeClr val="dk2"/>
                </a:solidFill>
                <a:latin typeface="Google Sans"/>
                <a:ea typeface="Google Sans"/>
                <a:cs typeface="Google Sans"/>
                <a:sym typeface="Google Sans"/>
              </a:rPr>
              <a:t> = Florence</a:t>
            </a:r>
            <a:endParaRPr>
              <a:solidFill>
                <a:schemeClr val="dk2"/>
              </a:solidFill>
              <a:latin typeface="Google Sans"/>
              <a:ea typeface="Google Sans"/>
              <a:cs typeface="Google Sans"/>
              <a:sym typeface="Google Sans"/>
            </a:endParaRPr>
          </a:p>
          <a:p>
            <a:pPr indent="-317500" lvl="0" marL="457200" rtl="0" algn="l">
              <a:lnSpc>
                <a:spcPct val="115000"/>
              </a:lnSpc>
              <a:spcBef>
                <a:spcPts val="0"/>
              </a:spcBef>
              <a:spcAft>
                <a:spcPts val="0"/>
              </a:spcAft>
              <a:buClr>
                <a:schemeClr val="dk2"/>
              </a:buClr>
              <a:buSzPts val="1400"/>
              <a:buFont typeface="Google Sans"/>
              <a:buChar char="●"/>
            </a:pPr>
            <a:r>
              <a:rPr b="1" lang="en">
                <a:solidFill>
                  <a:schemeClr val="dk2"/>
                </a:solidFill>
                <a:latin typeface="Google Sans"/>
                <a:ea typeface="Google Sans"/>
                <a:cs typeface="Google Sans"/>
                <a:sym typeface="Google Sans"/>
              </a:rPr>
              <a:t>Test</a:t>
            </a:r>
            <a:r>
              <a:rPr lang="en">
                <a:solidFill>
                  <a:schemeClr val="dk2"/>
                </a:solidFill>
                <a:latin typeface="Google Sans"/>
                <a:ea typeface="Google Sans"/>
                <a:cs typeface="Google Sans"/>
                <a:sym typeface="Google Sans"/>
              </a:rPr>
              <a:t> = Red River North</a:t>
            </a:r>
            <a:r>
              <a:rPr lang="en" sz="1800">
                <a:solidFill>
                  <a:schemeClr val="dk2"/>
                </a:solidFill>
                <a:latin typeface="Google Sans"/>
                <a:ea typeface="Google Sans"/>
                <a:cs typeface="Google Sans"/>
                <a:sym typeface="Google Sans"/>
              </a:rPr>
              <a:t> </a:t>
            </a:r>
            <a:endParaRPr sz="1800">
              <a:solidFill>
                <a:schemeClr val="dk2"/>
              </a:solidFill>
              <a:latin typeface="Google Sans"/>
              <a:ea typeface="Google Sans"/>
              <a:cs typeface="Google Sans"/>
              <a:sym typeface="Google Sans"/>
            </a:endParaRPr>
          </a:p>
        </p:txBody>
      </p:sp>
      <p:sp>
        <p:nvSpPr>
          <p:cNvPr id="127" name="Google Shape;127;p24"/>
          <p:cNvSpPr txBox="1"/>
          <p:nvPr/>
        </p:nvSpPr>
        <p:spPr>
          <a:xfrm>
            <a:off x="2364300" y="4770100"/>
            <a:ext cx="44154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500">
                <a:solidFill>
                  <a:schemeClr val="dk2"/>
                </a:solidFill>
                <a:latin typeface="Google Sans"/>
                <a:ea typeface="Google Sans"/>
                <a:cs typeface="Google Sans"/>
                <a:sym typeface="Google Sans"/>
              </a:rPr>
              <a:t>Code: </a:t>
            </a:r>
            <a:r>
              <a:rPr lang="en" sz="1500" u="sng">
                <a:solidFill>
                  <a:schemeClr val="accent5"/>
                </a:solidFill>
                <a:latin typeface="Google Sans"/>
                <a:ea typeface="Google Sans"/>
                <a:cs typeface="Google Sans"/>
                <a:sym typeface="Google Sans"/>
                <a:hlinkClick r:id="rId4">
                  <a:extLst>
                    <a:ext uri="{A12FA001-AC4F-418D-AE19-62706E023703}">
                      <ahyp:hlinkClr val="tx"/>
                    </a:ext>
                  </a:extLst>
                </a:hlinkClick>
              </a:rPr>
              <a:t>bit.ly/etci-code</a:t>
            </a:r>
            <a:r>
              <a:rPr lang="en" sz="1500">
                <a:solidFill>
                  <a:schemeClr val="dk2"/>
                </a:solidFill>
                <a:latin typeface="Google Sans"/>
                <a:ea typeface="Google Sans"/>
                <a:cs typeface="Google Sans"/>
                <a:sym typeface="Google Sans"/>
              </a:rPr>
              <a:t>  |  Paper: </a:t>
            </a:r>
            <a:r>
              <a:rPr lang="en" sz="1500" u="sng">
                <a:solidFill>
                  <a:schemeClr val="accent5"/>
                </a:solidFill>
                <a:latin typeface="Google Sans"/>
                <a:ea typeface="Google Sans"/>
                <a:cs typeface="Google Sans"/>
                <a:sym typeface="Google Sans"/>
                <a:hlinkClick r:id="rId5">
                  <a:extLst>
                    <a:ext uri="{A12FA001-AC4F-418D-AE19-62706E023703}">
                      <ahyp:hlinkClr val="tx"/>
                    </a:ext>
                  </a:extLst>
                </a:hlinkClick>
              </a:rPr>
              <a:t>bit.ly/etci-paper</a:t>
            </a:r>
            <a:endParaRPr sz="900"/>
          </a:p>
        </p:txBody>
      </p:sp>
      <p:pic>
        <p:nvPicPr>
          <p:cNvPr id="128" name="Google Shape;128;p24"/>
          <p:cNvPicPr preferRelativeResize="0"/>
          <p:nvPr/>
        </p:nvPicPr>
        <p:blipFill rotWithShape="1">
          <a:blip r:embed="rId6">
            <a:alphaModFix/>
          </a:blip>
          <a:srcRect b="8224" l="0" r="0" t="5568"/>
          <a:stretch/>
        </p:blipFill>
        <p:spPr>
          <a:xfrm>
            <a:off x="0" y="3264250"/>
            <a:ext cx="9143998" cy="1505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237025" y="-762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Data Processing - Removing images with swath gaps</a:t>
            </a:r>
            <a:endParaRPr>
              <a:latin typeface="Google Sans"/>
              <a:ea typeface="Google Sans"/>
              <a:cs typeface="Google Sans"/>
              <a:sym typeface="Google Sans"/>
            </a:endParaRPr>
          </a:p>
        </p:txBody>
      </p:sp>
      <p:pic>
        <p:nvPicPr>
          <p:cNvPr id="134" name="Google Shape;134;p25"/>
          <p:cNvPicPr preferRelativeResize="0"/>
          <p:nvPr/>
        </p:nvPicPr>
        <p:blipFill>
          <a:blip r:embed="rId3">
            <a:alphaModFix/>
          </a:blip>
          <a:stretch>
            <a:fillRect/>
          </a:stretch>
        </p:blipFill>
        <p:spPr>
          <a:xfrm>
            <a:off x="1081913" y="496500"/>
            <a:ext cx="6830825" cy="1499125"/>
          </a:xfrm>
          <a:prstGeom prst="rect">
            <a:avLst/>
          </a:prstGeom>
          <a:noFill/>
          <a:ln>
            <a:noFill/>
          </a:ln>
        </p:spPr>
      </p:pic>
      <p:pic>
        <p:nvPicPr>
          <p:cNvPr id="135" name="Google Shape;135;p25"/>
          <p:cNvPicPr preferRelativeResize="0"/>
          <p:nvPr/>
        </p:nvPicPr>
        <p:blipFill>
          <a:blip r:embed="rId4">
            <a:alphaModFix/>
          </a:blip>
          <a:stretch>
            <a:fillRect/>
          </a:stretch>
        </p:blipFill>
        <p:spPr>
          <a:xfrm>
            <a:off x="1081925" y="3602750"/>
            <a:ext cx="6830805" cy="1499125"/>
          </a:xfrm>
          <a:prstGeom prst="rect">
            <a:avLst/>
          </a:prstGeom>
          <a:noFill/>
          <a:ln>
            <a:noFill/>
          </a:ln>
        </p:spPr>
      </p:pic>
      <p:pic>
        <p:nvPicPr>
          <p:cNvPr id="136" name="Google Shape;136;p25"/>
          <p:cNvPicPr preferRelativeResize="0"/>
          <p:nvPr/>
        </p:nvPicPr>
        <p:blipFill>
          <a:blip r:embed="rId5">
            <a:alphaModFix/>
          </a:blip>
          <a:stretch>
            <a:fillRect/>
          </a:stretch>
        </p:blipFill>
        <p:spPr>
          <a:xfrm>
            <a:off x="1081925" y="2049625"/>
            <a:ext cx="6830805" cy="1499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type="title"/>
          </p:nvPr>
        </p:nvSpPr>
        <p:spPr>
          <a:xfrm>
            <a:off x="0" y="-41800"/>
            <a:ext cx="914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Data Processing - Generating RGB tiles with ESA </a:t>
            </a:r>
            <a:r>
              <a:rPr lang="en">
                <a:latin typeface="Google Sans"/>
                <a:ea typeface="Google Sans"/>
                <a:cs typeface="Google Sans"/>
                <a:sym typeface="Google Sans"/>
              </a:rPr>
              <a:t>Polarimetry</a:t>
            </a:r>
            <a:r>
              <a:rPr lang="en">
                <a:latin typeface="Google Sans"/>
                <a:ea typeface="Google Sans"/>
                <a:cs typeface="Google Sans"/>
                <a:sym typeface="Google Sans"/>
              </a:rPr>
              <a:t> </a:t>
            </a:r>
            <a:endParaRPr>
              <a:latin typeface="Google Sans"/>
              <a:ea typeface="Google Sans"/>
              <a:cs typeface="Google Sans"/>
              <a:sym typeface="Google Sans"/>
            </a:endParaRPr>
          </a:p>
        </p:txBody>
      </p:sp>
      <p:sp>
        <p:nvSpPr>
          <p:cNvPr id="142" name="Google Shape;14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3" name="Google Shape;143;p26"/>
          <p:cNvPicPr preferRelativeResize="0"/>
          <p:nvPr/>
        </p:nvPicPr>
        <p:blipFill>
          <a:blip r:embed="rId3">
            <a:alphaModFix/>
          </a:blip>
          <a:stretch>
            <a:fillRect/>
          </a:stretch>
        </p:blipFill>
        <p:spPr>
          <a:xfrm>
            <a:off x="311699" y="614600"/>
            <a:ext cx="4002124" cy="4492176"/>
          </a:xfrm>
          <a:prstGeom prst="rect">
            <a:avLst/>
          </a:prstGeom>
          <a:noFill/>
          <a:ln>
            <a:noFill/>
          </a:ln>
        </p:spPr>
      </p:pic>
      <p:pic>
        <p:nvPicPr>
          <p:cNvPr id="144" name="Google Shape;144;p26"/>
          <p:cNvPicPr preferRelativeResize="0"/>
          <p:nvPr/>
        </p:nvPicPr>
        <p:blipFill>
          <a:blip r:embed="rId4">
            <a:alphaModFix/>
          </a:blip>
          <a:stretch>
            <a:fillRect/>
          </a:stretch>
        </p:blipFill>
        <p:spPr>
          <a:xfrm>
            <a:off x="4659850" y="600719"/>
            <a:ext cx="4002125" cy="451992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Sampling data</a:t>
            </a:r>
            <a:endParaRPr>
              <a:latin typeface="Google Sans"/>
              <a:ea typeface="Google Sans"/>
              <a:cs typeface="Google Sans"/>
              <a:sym typeface="Google Sans"/>
            </a:endParaRPr>
          </a:p>
        </p:txBody>
      </p:sp>
      <p:sp>
        <p:nvSpPr>
          <p:cNvPr id="150" name="Google Shape;150;p27"/>
          <p:cNvSpPr txBox="1"/>
          <p:nvPr>
            <p:ph idx="1" type="body"/>
          </p:nvPr>
        </p:nvSpPr>
        <p:spPr>
          <a:xfrm>
            <a:off x="311700" y="1152475"/>
            <a:ext cx="8520600" cy="34164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Google Sans"/>
              <a:buChar char="●"/>
            </a:pPr>
            <a:r>
              <a:rPr lang="en">
                <a:solidFill>
                  <a:schemeClr val="dk1"/>
                </a:solidFill>
                <a:latin typeface="Google Sans"/>
                <a:ea typeface="Google Sans"/>
                <a:cs typeface="Google Sans"/>
                <a:sym typeface="Google Sans"/>
              </a:rPr>
              <a:t>Timestamps</a:t>
            </a:r>
            <a:endParaRPr>
              <a:solidFill>
                <a:schemeClr val="dk1"/>
              </a:solidFill>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Intuitively could tell the progress of flooding events.</a:t>
            </a:r>
            <a:endParaRPr>
              <a:latin typeface="Google Sans"/>
              <a:ea typeface="Google Sans"/>
              <a:cs typeface="Google Sans"/>
              <a:sym typeface="Google Sans"/>
            </a:endParaRPr>
          </a:p>
          <a:p>
            <a:pPr indent="-317500" lvl="1" marL="914400" rtl="0" algn="l">
              <a:lnSpc>
                <a:spcPct val="200000"/>
              </a:lnSpc>
              <a:spcBef>
                <a:spcPts val="0"/>
              </a:spcBef>
              <a:spcAft>
                <a:spcPts val="0"/>
              </a:spcAft>
              <a:buSzPts val="1400"/>
              <a:buFont typeface="Google Sans"/>
              <a:buChar char="○"/>
            </a:pPr>
            <a:r>
              <a:rPr lang="en">
                <a:latin typeface="Google Sans"/>
                <a:ea typeface="Google Sans"/>
                <a:cs typeface="Google Sans"/>
                <a:sym typeface="Google Sans"/>
              </a:rPr>
              <a:t>Empirically no impact with random sampling or maintaining ordered pairs.</a:t>
            </a:r>
            <a:endParaRPr>
              <a:solidFill>
                <a:schemeClr val="dk1"/>
              </a:solidFill>
              <a:latin typeface="Google Sans"/>
              <a:ea typeface="Google Sans"/>
              <a:cs typeface="Google Sans"/>
              <a:sym typeface="Google Sans"/>
            </a:endParaRPr>
          </a:p>
          <a:p>
            <a:pPr indent="-342900" lvl="0" marL="457200" rtl="0" algn="l">
              <a:spcBef>
                <a:spcPts val="0"/>
              </a:spcBef>
              <a:spcAft>
                <a:spcPts val="0"/>
              </a:spcAft>
              <a:buClr>
                <a:schemeClr val="dk1"/>
              </a:buClr>
              <a:buSzPts val="1800"/>
              <a:buFont typeface="Google Sans"/>
              <a:buChar char="●"/>
            </a:pPr>
            <a:r>
              <a:rPr lang="en">
                <a:solidFill>
                  <a:schemeClr val="dk1"/>
                </a:solidFill>
                <a:latin typeface="Google Sans"/>
                <a:ea typeface="Google Sans"/>
                <a:cs typeface="Google Sans"/>
                <a:sym typeface="Google Sans"/>
              </a:rPr>
              <a:t>Stratified sampling </a:t>
            </a:r>
            <a:endParaRPr>
              <a:solidFill>
                <a:schemeClr val="dk1"/>
              </a:solidFill>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Each training batch contained at least 50% of samples having flood levels.</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This also helps mitigating the class imbalance problem in the dataset.</a:t>
            </a:r>
            <a:endParaRPr>
              <a:latin typeface="Google Sans"/>
              <a:ea typeface="Google Sans"/>
              <a:cs typeface="Google Sans"/>
              <a:sym typeface="Google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Augmentation</a:t>
            </a:r>
            <a:endParaRPr>
              <a:latin typeface="Google Sans"/>
              <a:ea typeface="Google Sans"/>
              <a:cs typeface="Google Sans"/>
              <a:sym typeface="Google Sans"/>
            </a:endParaRPr>
          </a:p>
        </p:txBody>
      </p:sp>
      <p:sp>
        <p:nvSpPr>
          <p:cNvPr id="156" name="Google Shape;156;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latin typeface="Google Sans"/>
                <a:ea typeface="Google Sans"/>
                <a:cs typeface="Google Sans"/>
                <a:sym typeface="Google Sans"/>
              </a:rPr>
              <a:t>Training</a:t>
            </a:r>
            <a:r>
              <a:rPr lang="en">
                <a:latin typeface="Google Sans"/>
                <a:ea typeface="Google Sans"/>
                <a:cs typeface="Google Sans"/>
                <a:sym typeface="Google Sans"/>
              </a:rPr>
              <a:t>: horizontal flips, rotations, and elastic transformations.</a:t>
            </a:r>
            <a:endParaRPr>
              <a:latin typeface="Google Sans"/>
              <a:ea typeface="Google Sans"/>
              <a:cs typeface="Google Sans"/>
              <a:sym typeface="Google Sans"/>
            </a:endParaRPr>
          </a:p>
          <a:p>
            <a:pPr indent="-342900" lvl="0" marL="457200" rtl="0" algn="l">
              <a:spcBef>
                <a:spcPts val="0"/>
              </a:spcBef>
              <a:spcAft>
                <a:spcPts val="0"/>
              </a:spcAft>
              <a:buSzPts val="1800"/>
              <a:buChar char="●"/>
            </a:pPr>
            <a:r>
              <a:rPr b="1" lang="en">
                <a:latin typeface="Google Sans"/>
                <a:ea typeface="Google Sans"/>
                <a:cs typeface="Google Sans"/>
                <a:sym typeface="Google Sans"/>
              </a:rPr>
              <a:t>Test-time</a:t>
            </a:r>
            <a:r>
              <a:rPr lang="en">
                <a:latin typeface="Google Sans"/>
                <a:ea typeface="Google Sans"/>
                <a:cs typeface="Google Sans"/>
                <a:sym typeface="Google Sans"/>
              </a:rPr>
              <a:t>: horizontal, vertical flips, transpositions and 90 rotations (</a:t>
            </a:r>
            <a:r>
              <a:rPr i="1" lang="en">
                <a:latin typeface="Google Sans"/>
                <a:ea typeface="Google Sans"/>
                <a:cs typeface="Google Sans"/>
                <a:sym typeface="Google Sans"/>
              </a:rPr>
              <a:t>Dihedral Group D4</a:t>
            </a:r>
            <a:r>
              <a:rPr lang="en">
                <a:latin typeface="Google Sans"/>
                <a:ea typeface="Google Sans"/>
                <a:cs typeface="Google Sans"/>
                <a:sym typeface="Google Sans"/>
              </a:rPr>
              <a:t>).</a:t>
            </a:r>
            <a:endParaRPr>
              <a:latin typeface="Google Sans"/>
              <a:ea typeface="Google Sans"/>
              <a:cs typeface="Google Sans"/>
              <a:sym typeface="Google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Training details</a:t>
            </a:r>
            <a:endParaRPr>
              <a:latin typeface="Google Sans"/>
              <a:ea typeface="Google Sans"/>
              <a:cs typeface="Google Sans"/>
              <a:sym typeface="Google Sans"/>
            </a:endParaRPr>
          </a:p>
        </p:txBody>
      </p:sp>
      <p:sp>
        <p:nvSpPr>
          <p:cNvPr id="162" name="Google Shape;162;p29"/>
          <p:cNvSpPr txBox="1"/>
          <p:nvPr>
            <p:ph idx="1" type="body"/>
          </p:nvPr>
        </p:nvSpPr>
        <p:spPr>
          <a:xfrm>
            <a:off x="107975" y="1152475"/>
            <a:ext cx="9036000" cy="3851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latin typeface="Google Sans"/>
                <a:ea typeface="Google Sans"/>
                <a:cs typeface="Google Sans"/>
                <a:sym typeface="Google Sans"/>
              </a:rPr>
              <a:t>Encoder backbone</a:t>
            </a:r>
            <a:r>
              <a:rPr lang="en">
                <a:latin typeface="Google Sans"/>
                <a:ea typeface="Google Sans"/>
                <a:cs typeface="Google Sans"/>
                <a:sym typeface="Google Sans"/>
              </a:rPr>
              <a:t>: MobileNetV2 due to its pointwise convolutions and performance consistency.</a:t>
            </a:r>
            <a:endParaRPr>
              <a:latin typeface="Google Sans"/>
              <a:ea typeface="Google Sans"/>
              <a:cs typeface="Google Sans"/>
              <a:sym typeface="Google Sans"/>
            </a:endParaRPr>
          </a:p>
          <a:p>
            <a:pPr indent="0" lvl="0" marL="457200" rtl="0" algn="l">
              <a:spcBef>
                <a:spcPts val="1200"/>
              </a:spcBef>
              <a:spcAft>
                <a:spcPts val="0"/>
              </a:spcAft>
              <a:buNone/>
            </a:pPr>
            <a:r>
              <a:t/>
            </a:r>
            <a:endParaRPr>
              <a:latin typeface="Google Sans"/>
              <a:ea typeface="Google Sans"/>
              <a:cs typeface="Google Sans"/>
              <a:sym typeface="Google Sans"/>
            </a:endParaRPr>
          </a:p>
          <a:p>
            <a:pPr indent="0" lvl="0" marL="457200" rtl="0" algn="l">
              <a:spcBef>
                <a:spcPts val="1200"/>
              </a:spcBef>
              <a:spcAft>
                <a:spcPts val="0"/>
              </a:spcAft>
              <a:buNone/>
            </a:pPr>
            <a:r>
              <a:t/>
            </a:r>
            <a:endParaRPr>
              <a:latin typeface="Google Sans"/>
              <a:ea typeface="Google Sans"/>
              <a:cs typeface="Google Sans"/>
              <a:sym typeface="Google Sans"/>
            </a:endParaRPr>
          </a:p>
          <a:p>
            <a:pPr indent="0" lvl="0" marL="457200" rtl="0" algn="l">
              <a:spcBef>
                <a:spcPts val="1200"/>
              </a:spcBef>
              <a:spcAft>
                <a:spcPts val="0"/>
              </a:spcAft>
              <a:buNone/>
            </a:pPr>
            <a:r>
              <a:t/>
            </a:r>
            <a:endParaRPr>
              <a:latin typeface="Google Sans"/>
              <a:ea typeface="Google Sans"/>
              <a:cs typeface="Google Sans"/>
              <a:sym typeface="Google Sans"/>
            </a:endParaRPr>
          </a:p>
          <a:p>
            <a:pPr indent="0" lvl="0" marL="457200" rtl="0" algn="l">
              <a:spcBef>
                <a:spcPts val="1200"/>
              </a:spcBef>
              <a:spcAft>
                <a:spcPts val="0"/>
              </a:spcAft>
              <a:buNone/>
            </a:pPr>
            <a:r>
              <a:t/>
            </a:r>
            <a:endParaRPr>
              <a:latin typeface="Google Sans"/>
              <a:ea typeface="Google Sans"/>
              <a:cs typeface="Google Sans"/>
              <a:sym typeface="Google Sans"/>
            </a:endParaRPr>
          </a:p>
          <a:p>
            <a:pPr indent="-342900" lvl="0" marL="457200" rtl="0" algn="l">
              <a:spcBef>
                <a:spcPts val="1200"/>
              </a:spcBef>
              <a:spcAft>
                <a:spcPts val="0"/>
              </a:spcAft>
              <a:buSzPts val="1800"/>
              <a:buChar char="●"/>
            </a:pPr>
            <a:r>
              <a:rPr b="1" lang="en">
                <a:latin typeface="Google Sans"/>
                <a:ea typeface="Google Sans"/>
                <a:cs typeface="Google Sans"/>
                <a:sym typeface="Google Sans"/>
              </a:rPr>
              <a:t>Segmentation architectures</a:t>
            </a:r>
            <a:r>
              <a:rPr lang="en">
                <a:latin typeface="Google Sans"/>
                <a:ea typeface="Google Sans"/>
                <a:cs typeface="Google Sans"/>
                <a:sym typeface="Google Sans"/>
              </a:rPr>
              <a:t>: UNet and UNet++.</a:t>
            </a:r>
            <a:endParaRPr>
              <a:latin typeface="Google Sans"/>
              <a:ea typeface="Google Sans"/>
              <a:cs typeface="Google Sans"/>
              <a:sym typeface="Google Sans"/>
            </a:endParaRPr>
          </a:p>
          <a:p>
            <a:pPr indent="-342900" lvl="0" marL="457200" rtl="0" algn="l">
              <a:spcBef>
                <a:spcPts val="0"/>
              </a:spcBef>
              <a:spcAft>
                <a:spcPts val="0"/>
              </a:spcAft>
              <a:buSzPts val="1800"/>
              <a:buChar char="●"/>
            </a:pPr>
            <a:r>
              <a:rPr b="1" lang="en">
                <a:latin typeface="Google Sans"/>
                <a:ea typeface="Google Sans"/>
                <a:cs typeface="Google Sans"/>
                <a:sym typeface="Google Sans"/>
              </a:rPr>
              <a:t>Loss function</a:t>
            </a:r>
            <a:r>
              <a:rPr lang="en">
                <a:latin typeface="Google Sans"/>
                <a:ea typeface="Google Sans"/>
                <a:cs typeface="Google Sans"/>
                <a:sym typeface="Google Sans"/>
              </a:rPr>
              <a:t>: Performance improvement with </a:t>
            </a:r>
            <a:r>
              <a:rPr i="1" lang="en">
                <a:latin typeface="Google Sans"/>
                <a:ea typeface="Google Sans"/>
                <a:cs typeface="Google Sans"/>
                <a:sym typeface="Google Sans"/>
              </a:rPr>
              <a:t>Dice loss</a:t>
            </a:r>
            <a:r>
              <a:rPr lang="en">
                <a:latin typeface="Google Sans"/>
                <a:ea typeface="Google Sans"/>
                <a:cs typeface="Google Sans"/>
                <a:sym typeface="Google Sans"/>
              </a:rPr>
              <a:t> alone compared to Focal loss and the two combined.</a:t>
            </a:r>
            <a:endParaRPr>
              <a:latin typeface="Google Sans"/>
              <a:ea typeface="Google Sans"/>
              <a:cs typeface="Google Sans"/>
              <a:sym typeface="Google Sans"/>
            </a:endParaRPr>
          </a:p>
        </p:txBody>
      </p:sp>
      <p:pic>
        <p:nvPicPr>
          <p:cNvPr id="163" name="Google Shape;163;p29"/>
          <p:cNvPicPr preferRelativeResize="0"/>
          <p:nvPr/>
        </p:nvPicPr>
        <p:blipFill>
          <a:blip r:embed="rId3">
            <a:alphaModFix/>
          </a:blip>
          <a:stretch>
            <a:fillRect/>
          </a:stretch>
        </p:blipFill>
        <p:spPr>
          <a:xfrm>
            <a:off x="2202525" y="1900325"/>
            <a:ext cx="4846900" cy="1778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Training with </a:t>
            </a:r>
            <a:r>
              <a:rPr lang="en">
                <a:latin typeface="Google Sans"/>
                <a:ea typeface="Google Sans"/>
                <a:cs typeface="Google Sans"/>
                <a:sym typeface="Google Sans"/>
              </a:rPr>
              <a:t>pseudo</a:t>
            </a:r>
            <a:r>
              <a:rPr lang="en">
                <a:latin typeface="Google Sans"/>
                <a:ea typeface="Google Sans"/>
                <a:cs typeface="Google Sans"/>
                <a:sym typeface="Google Sans"/>
              </a:rPr>
              <a:t> labeling</a:t>
            </a:r>
            <a:endParaRPr>
              <a:latin typeface="Google Sans"/>
              <a:ea typeface="Google Sans"/>
              <a:cs typeface="Google Sans"/>
              <a:sym typeface="Google Sans"/>
            </a:endParaRPr>
          </a:p>
        </p:txBody>
      </p:sp>
      <p:pic>
        <p:nvPicPr>
          <p:cNvPr id="169" name="Google Shape;169;p30"/>
          <p:cNvPicPr preferRelativeResize="0"/>
          <p:nvPr/>
        </p:nvPicPr>
        <p:blipFill>
          <a:blip r:embed="rId3">
            <a:alphaModFix/>
          </a:blip>
          <a:stretch>
            <a:fillRect/>
          </a:stretch>
        </p:blipFill>
        <p:spPr>
          <a:xfrm>
            <a:off x="1054750" y="1566400"/>
            <a:ext cx="7034500" cy="2494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Training with pseudo labeling</a:t>
            </a:r>
            <a:endParaRPr>
              <a:latin typeface="Google Sans"/>
              <a:ea typeface="Google Sans"/>
              <a:cs typeface="Google Sans"/>
              <a:sym typeface="Google Sans"/>
            </a:endParaRPr>
          </a:p>
        </p:txBody>
      </p:sp>
      <p:sp>
        <p:nvSpPr>
          <p:cNvPr id="175" name="Google Shape;175;p31"/>
          <p:cNvSpPr txBox="1"/>
          <p:nvPr>
            <p:ph idx="1" type="body"/>
          </p:nvPr>
        </p:nvSpPr>
        <p:spPr>
          <a:xfrm>
            <a:off x="107975" y="1152475"/>
            <a:ext cx="9036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latin typeface="Google Sans"/>
                <a:ea typeface="Google Sans"/>
                <a:cs typeface="Google Sans"/>
                <a:sym typeface="Google Sans"/>
              </a:rPr>
              <a:t>Step 1</a:t>
            </a:r>
            <a:r>
              <a:rPr lang="en">
                <a:latin typeface="Google Sans"/>
                <a:ea typeface="Google Sans"/>
                <a:cs typeface="Google Sans"/>
                <a:sym typeface="Google Sans"/>
              </a:rPr>
              <a:t>: Training on available data, performing inference on entire test data, and generating Pseudo Labels</a:t>
            </a:r>
            <a:endParaRPr>
              <a:latin typeface="Google Sans"/>
              <a:ea typeface="Google Sans"/>
              <a:cs typeface="Google Sans"/>
              <a:sym typeface="Google Sans"/>
            </a:endParaRPr>
          </a:p>
          <a:p>
            <a:pPr indent="-342900" lvl="0" marL="457200" rtl="0" algn="l">
              <a:spcBef>
                <a:spcPts val="0"/>
              </a:spcBef>
              <a:spcAft>
                <a:spcPts val="0"/>
              </a:spcAft>
              <a:buSzPts val="1800"/>
              <a:buChar char="●"/>
            </a:pPr>
            <a:r>
              <a:rPr b="1" lang="en">
                <a:latin typeface="Google Sans"/>
                <a:ea typeface="Google Sans"/>
                <a:cs typeface="Google Sans"/>
                <a:sym typeface="Google Sans"/>
              </a:rPr>
              <a:t>Step 2</a:t>
            </a:r>
            <a:r>
              <a:rPr lang="en">
                <a:latin typeface="Google Sans"/>
                <a:ea typeface="Google Sans"/>
                <a:cs typeface="Google Sans"/>
                <a:sym typeface="Google Sans"/>
              </a:rPr>
              <a:t>: Filtering quality pseudo labels</a:t>
            </a:r>
            <a:endParaRPr>
              <a:latin typeface="Google Sans"/>
              <a:ea typeface="Google Sans"/>
              <a:cs typeface="Google Sans"/>
              <a:sym typeface="Google Sans"/>
            </a:endParaRPr>
          </a:p>
          <a:p>
            <a:pPr indent="-342900" lvl="0" marL="457200" rtl="0" algn="l">
              <a:spcBef>
                <a:spcPts val="0"/>
              </a:spcBef>
              <a:spcAft>
                <a:spcPts val="0"/>
              </a:spcAft>
              <a:buSzPts val="1800"/>
              <a:buChar char="●"/>
            </a:pPr>
            <a:r>
              <a:rPr b="1" lang="en">
                <a:latin typeface="Google Sans"/>
                <a:ea typeface="Google Sans"/>
                <a:cs typeface="Google Sans"/>
                <a:sym typeface="Google Sans"/>
              </a:rPr>
              <a:t>Step 3</a:t>
            </a:r>
            <a:r>
              <a:rPr lang="en">
                <a:latin typeface="Google Sans"/>
                <a:ea typeface="Google Sans"/>
                <a:cs typeface="Google Sans"/>
                <a:sym typeface="Google Sans"/>
              </a:rPr>
              <a:t>: Combining Pseudo Labels + Original Training data</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Repeat Steps 1,2,3 </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Post processing with CRFs</a:t>
            </a:r>
            <a:endParaRPr>
              <a:latin typeface="Google Sans"/>
              <a:ea typeface="Google Sans"/>
              <a:cs typeface="Google Sans"/>
              <a:sym typeface="Google Sans"/>
            </a:endParaRPr>
          </a:p>
          <a:p>
            <a:pPr indent="0" lvl="0" marL="457200" rtl="0" algn="l">
              <a:spcBef>
                <a:spcPts val="1200"/>
              </a:spcBef>
              <a:spcAft>
                <a:spcPts val="1200"/>
              </a:spcAft>
              <a:buNone/>
            </a:pPr>
            <a:r>
              <a:t/>
            </a:r>
            <a:endParaRPr>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Agenda</a:t>
            </a:r>
            <a:endParaRPr>
              <a:latin typeface="Google Sans"/>
              <a:ea typeface="Google Sans"/>
              <a:cs typeface="Google Sans"/>
              <a:sym typeface="Google Sans"/>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What are floods and who does it impact?</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Where are we today in Flood </a:t>
            </a:r>
            <a:r>
              <a:rPr lang="en">
                <a:latin typeface="Google Sans"/>
                <a:ea typeface="Google Sans"/>
                <a:cs typeface="Google Sans"/>
                <a:sym typeface="Google Sans"/>
              </a:rPr>
              <a:t>segmentation</a:t>
            </a:r>
            <a:r>
              <a:rPr lang="en">
                <a:latin typeface="Google Sans"/>
                <a:ea typeface="Google Sans"/>
                <a:cs typeface="Google Sans"/>
                <a:sym typeface="Google Sans"/>
              </a:rPr>
              <a:t>?</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How can </a:t>
            </a:r>
            <a:r>
              <a:rPr b="1" lang="en">
                <a:latin typeface="Google Sans"/>
                <a:ea typeface="Google Sans"/>
                <a:cs typeface="Google Sans"/>
                <a:sym typeface="Google Sans"/>
              </a:rPr>
              <a:t>YOU</a:t>
            </a:r>
            <a:r>
              <a:rPr lang="en">
                <a:latin typeface="Google Sans"/>
                <a:ea typeface="Google Sans"/>
                <a:cs typeface="Google Sans"/>
                <a:sym typeface="Google Sans"/>
              </a:rPr>
              <a:t> as a citizen </a:t>
            </a:r>
            <a:r>
              <a:rPr lang="en">
                <a:latin typeface="Google Sans"/>
                <a:ea typeface="Google Sans"/>
                <a:cs typeface="Google Sans"/>
                <a:sym typeface="Google Sans"/>
              </a:rPr>
              <a:t>scientist</a:t>
            </a:r>
            <a:r>
              <a:rPr lang="en">
                <a:latin typeface="Google Sans"/>
                <a:ea typeface="Google Sans"/>
                <a:cs typeface="Google Sans"/>
                <a:sym typeface="Google Sans"/>
              </a:rPr>
              <a:t> make a difference?</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How can you get started </a:t>
            </a:r>
            <a:r>
              <a:rPr b="1" lang="en">
                <a:latin typeface="Google Sans"/>
                <a:ea typeface="Google Sans"/>
                <a:cs typeface="Google Sans"/>
                <a:sym typeface="Google Sans"/>
              </a:rPr>
              <a:t>today</a:t>
            </a:r>
            <a:r>
              <a:rPr lang="en">
                <a:latin typeface="Google Sans"/>
                <a:ea typeface="Google Sans"/>
                <a:cs typeface="Google Sans"/>
                <a:sym typeface="Google Sans"/>
              </a:rPr>
              <a:t>?</a:t>
            </a:r>
            <a:endParaRPr>
              <a:latin typeface="Google Sans"/>
              <a:ea typeface="Google Sans"/>
              <a:cs typeface="Google Sans"/>
              <a:sym typeface="Google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Inference</a:t>
            </a:r>
            <a:endParaRPr>
              <a:latin typeface="Google Sans"/>
              <a:ea typeface="Google Sans"/>
              <a:cs typeface="Google Sans"/>
              <a:sym typeface="Google Sans"/>
            </a:endParaRPr>
          </a:p>
        </p:txBody>
      </p:sp>
      <p:sp>
        <p:nvSpPr>
          <p:cNvPr id="181" name="Google Shape;181;p32"/>
          <p:cNvSpPr txBox="1"/>
          <p:nvPr>
            <p:ph idx="1" type="body"/>
          </p:nvPr>
        </p:nvSpPr>
        <p:spPr>
          <a:xfrm>
            <a:off x="107975" y="1152475"/>
            <a:ext cx="9036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latin typeface="Google Sans"/>
                <a:ea typeface="Google Sans"/>
                <a:cs typeface="Google Sans"/>
                <a:sym typeface="Google Sans"/>
              </a:rPr>
              <a:t>Using </a:t>
            </a:r>
            <a:r>
              <a:rPr b="1" lang="en">
                <a:latin typeface="Google Sans"/>
                <a:ea typeface="Google Sans"/>
                <a:cs typeface="Google Sans"/>
                <a:sym typeface="Google Sans"/>
              </a:rPr>
              <a:t>test-time augmentation (TTA)</a:t>
            </a:r>
            <a:r>
              <a:rPr lang="en">
                <a:latin typeface="Google Sans"/>
                <a:ea typeface="Google Sans"/>
                <a:cs typeface="Google Sans"/>
                <a:sym typeface="Google Sans"/>
              </a:rPr>
              <a:t> during inference in our case significantly helped boost performance. The trained model in both cases is consistent with a U-Net architecture with MobileNetV2 backend.</a:t>
            </a:r>
            <a:endParaRPr>
              <a:latin typeface="Google Sans"/>
              <a:ea typeface="Google Sans"/>
              <a:cs typeface="Google Sans"/>
              <a:sym typeface="Google Sans"/>
            </a:endParaRPr>
          </a:p>
        </p:txBody>
      </p:sp>
      <p:pic>
        <p:nvPicPr>
          <p:cNvPr id="182" name="Google Shape;182;p32"/>
          <p:cNvPicPr preferRelativeResize="0"/>
          <p:nvPr/>
        </p:nvPicPr>
        <p:blipFill>
          <a:blip r:embed="rId3">
            <a:alphaModFix/>
          </a:blip>
          <a:stretch>
            <a:fillRect/>
          </a:stretch>
        </p:blipFill>
        <p:spPr>
          <a:xfrm>
            <a:off x="3184075" y="2493700"/>
            <a:ext cx="2775850" cy="11486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Post processing with CRFs</a:t>
            </a:r>
            <a:endParaRPr>
              <a:latin typeface="Google Sans"/>
              <a:ea typeface="Google Sans"/>
              <a:cs typeface="Google Sans"/>
              <a:sym typeface="Google Sans"/>
            </a:endParaRPr>
          </a:p>
        </p:txBody>
      </p:sp>
      <p:sp>
        <p:nvSpPr>
          <p:cNvPr id="188" name="Google Shape;188;p33"/>
          <p:cNvSpPr txBox="1"/>
          <p:nvPr>
            <p:ph idx="1" type="body"/>
          </p:nvPr>
        </p:nvSpPr>
        <p:spPr>
          <a:xfrm>
            <a:off x="107975" y="1152475"/>
            <a:ext cx="9036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We used </a:t>
            </a:r>
            <a:r>
              <a:rPr lang="en" u="sng">
                <a:latin typeface="Google Sans"/>
                <a:ea typeface="Google Sans"/>
                <a:cs typeface="Google Sans"/>
                <a:sym typeface="Google Sans"/>
              </a:rPr>
              <a:t>C</a:t>
            </a:r>
            <a:r>
              <a:rPr lang="en">
                <a:latin typeface="Google Sans"/>
                <a:ea typeface="Google Sans"/>
                <a:cs typeface="Google Sans"/>
                <a:sym typeface="Google Sans"/>
              </a:rPr>
              <a:t>onditional </a:t>
            </a:r>
            <a:r>
              <a:rPr lang="en" u="sng">
                <a:latin typeface="Google Sans"/>
                <a:ea typeface="Google Sans"/>
                <a:cs typeface="Google Sans"/>
                <a:sym typeface="Google Sans"/>
              </a:rPr>
              <a:t>R</a:t>
            </a:r>
            <a:r>
              <a:rPr lang="en">
                <a:latin typeface="Google Sans"/>
                <a:ea typeface="Google Sans"/>
                <a:cs typeface="Google Sans"/>
                <a:sym typeface="Google Sans"/>
              </a:rPr>
              <a:t>andom </a:t>
            </a:r>
            <a:r>
              <a:rPr lang="en" u="sng">
                <a:latin typeface="Google Sans"/>
                <a:ea typeface="Google Sans"/>
                <a:cs typeface="Google Sans"/>
                <a:sym typeface="Google Sans"/>
              </a:rPr>
              <a:t>F</a:t>
            </a:r>
            <a:r>
              <a:rPr lang="en">
                <a:latin typeface="Google Sans"/>
                <a:ea typeface="Google Sans"/>
                <a:cs typeface="Google Sans"/>
                <a:sym typeface="Google Sans"/>
              </a:rPr>
              <a:t>ields (CRF) to post-process the predictions.</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CRFs helped refining the segmentation boundaries resulting in better final performance. </a:t>
            </a:r>
            <a:endParaRPr>
              <a:latin typeface="Google Sans"/>
              <a:ea typeface="Google Sans"/>
              <a:cs typeface="Google Sans"/>
              <a:sym typeface="Google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Results</a:t>
            </a:r>
            <a:endParaRPr>
              <a:latin typeface="Google Sans"/>
              <a:ea typeface="Google Sans"/>
              <a:cs typeface="Google Sans"/>
              <a:sym typeface="Google Sans"/>
            </a:endParaRPr>
          </a:p>
        </p:txBody>
      </p:sp>
      <p:pic>
        <p:nvPicPr>
          <p:cNvPr id="194" name="Google Shape;194;p34"/>
          <p:cNvPicPr preferRelativeResize="0"/>
          <p:nvPr/>
        </p:nvPicPr>
        <p:blipFill>
          <a:blip r:embed="rId3">
            <a:alphaModFix/>
          </a:blip>
          <a:stretch>
            <a:fillRect/>
          </a:stretch>
        </p:blipFill>
        <p:spPr>
          <a:xfrm>
            <a:off x="1639312" y="1051500"/>
            <a:ext cx="6022695" cy="1746266"/>
          </a:xfrm>
          <a:prstGeom prst="rect">
            <a:avLst/>
          </a:prstGeom>
          <a:noFill/>
          <a:ln>
            <a:noFill/>
          </a:ln>
        </p:spPr>
      </p:pic>
      <p:pic>
        <p:nvPicPr>
          <p:cNvPr id="195" name="Google Shape;195;p34"/>
          <p:cNvPicPr preferRelativeResize="0"/>
          <p:nvPr/>
        </p:nvPicPr>
        <p:blipFill>
          <a:blip r:embed="rId4">
            <a:alphaModFix/>
          </a:blip>
          <a:stretch>
            <a:fillRect/>
          </a:stretch>
        </p:blipFill>
        <p:spPr>
          <a:xfrm>
            <a:off x="2979038" y="2831551"/>
            <a:ext cx="3185925" cy="18811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Importance of ensembling</a:t>
            </a:r>
            <a:endParaRPr>
              <a:latin typeface="Google Sans"/>
              <a:ea typeface="Google Sans"/>
              <a:cs typeface="Google Sans"/>
              <a:sym typeface="Google Sans"/>
            </a:endParaRPr>
          </a:p>
        </p:txBody>
      </p:sp>
      <p:sp>
        <p:nvSpPr>
          <p:cNvPr id="201" name="Google Shape;201;p35"/>
          <p:cNvSpPr txBox="1"/>
          <p:nvPr>
            <p:ph idx="1" type="body"/>
          </p:nvPr>
        </p:nvSpPr>
        <p:spPr>
          <a:xfrm>
            <a:off x="107975" y="1152475"/>
            <a:ext cx="9036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Paramount in modeling the </a:t>
            </a:r>
            <a:r>
              <a:rPr lang="en">
                <a:latin typeface="Google Sans"/>
                <a:ea typeface="Google Sans"/>
                <a:cs typeface="Google Sans"/>
                <a:sym typeface="Google Sans"/>
              </a:rPr>
              <a:t>uncertainty</a:t>
            </a:r>
            <a:r>
              <a:rPr lang="en">
                <a:latin typeface="Google Sans"/>
                <a:ea typeface="Google Sans"/>
                <a:cs typeface="Google Sans"/>
                <a:sym typeface="Google Sans"/>
              </a:rPr>
              <a:t>. </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It’s pros lie in its simplicity.</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We used ensembling in two flavours:</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Standard geometric ensembling of models during inference. </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Test-time augmentation during inference. </a:t>
            </a:r>
            <a:endParaRPr>
              <a:latin typeface="Google Sans"/>
              <a:ea typeface="Google Sans"/>
              <a:cs typeface="Google Sans"/>
              <a:sym typeface="Google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Noisy Student Experiments</a:t>
            </a:r>
            <a:endParaRPr>
              <a:latin typeface="Google Sans"/>
              <a:ea typeface="Google Sans"/>
              <a:cs typeface="Google Sans"/>
              <a:sym typeface="Google Sans"/>
            </a:endParaRPr>
          </a:p>
        </p:txBody>
      </p:sp>
      <p:sp>
        <p:nvSpPr>
          <p:cNvPr id="207" name="Google Shape;207;p36"/>
          <p:cNvSpPr txBox="1"/>
          <p:nvPr>
            <p:ph idx="1" type="body"/>
          </p:nvPr>
        </p:nvSpPr>
        <p:spPr>
          <a:xfrm>
            <a:off x="107975" y="1152475"/>
            <a:ext cx="9036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NST is an interesting semi-supervised learning paradigm introduced by Google Brain in 2019. </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It is also particularly helpful when dealing with distribution shifts. </a:t>
            </a:r>
            <a:endParaRPr>
              <a:latin typeface="Google Sans"/>
              <a:ea typeface="Google Sans"/>
              <a:cs typeface="Google Sans"/>
              <a:sym typeface="Google Sans"/>
            </a:endParaRPr>
          </a:p>
        </p:txBody>
      </p:sp>
      <p:pic>
        <p:nvPicPr>
          <p:cNvPr id="208" name="Google Shape;208;p36"/>
          <p:cNvPicPr preferRelativeResize="0"/>
          <p:nvPr/>
        </p:nvPicPr>
        <p:blipFill>
          <a:blip r:embed="rId3">
            <a:alphaModFix/>
          </a:blip>
          <a:stretch>
            <a:fillRect/>
          </a:stretch>
        </p:blipFill>
        <p:spPr>
          <a:xfrm>
            <a:off x="1929325" y="2468950"/>
            <a:ext cx="5393275" cy="18407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Noisy Student Experiments</a:t>
            </a:r>
            <a:endParaRPr>
              <a:latin typeface="Google Sans"/>
              <a:ea typeface="Google Sans"/>
              <a:cs typeface="Google Sans"/>
              <a:sym typeface="Google Sans"/>
            </a:endParaRPr>
          </a:p>
        </p:txBody>
      </p:sp>
      <p:sp>
        <p:nvSpPr>
          <p:cNvPr id="214" name="Google Shape;214;p37"/>
          <p:cNvSpPr txBox="1"/>
          <p:nvPr>
            <p:ph idx="1" type="body"/>
          </p:nvPr>
        </p:nvSpPr>
        <p:spPr>
          <a:xfrm>
            <a:off x="107975" y="1152475"/>
            <a:ext cx="9036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Our extension of NST used the same method for obtaining quality pseudo-labels.</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It also helped cutting down the iterative training procedure drastically reducing the overall training time.</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For inference, we used UNet and UNet++ trained with our NST extension.</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Performance-wise it yields </a:t>
            </a:r>
            <a:r>
              <a:rPr b="1" lang="en">
                <a:latin typeface="Google Sans"/>
                <a:ea typeface="Google Sans"/>
                <a:cs typeface="Google Sans"/>
                <a:sym typeface="Google Sans"/>
              </a:rPr>
              <a:t>0.75 IoU</a:t>
            </a:r>
            <a:r>
              <a:rPr lang="en">
                <a:latin typeface="Google Sans"/>
                <a:ea typeface="Google Sans"/>
                <a:cs typeface="Google Sans"/>
                <a:sym typeface="Google Sans"/>
              </a:rPr>
              <a:t>. </a:t>
            </a:r>
            <a:endParaRPr>
              <a:latin typeface="Google Sans"/>
              <a:ea typeface="Google Sans"/>
              <a:cs typeface="Google Sans"/>
              <a:sym typeface="Google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Other t</a:t>
            </a:r>
            <a:r>
              <a:rPr lang="en">
                <a:latin typeface="Google Sans"/>
                <a:ea typeface="Google Sans"/>
                <a:cs typeface="Google Sans"/>
                <a:sym typeface="Google Sans"/>
              </a:rPr>
              <a:t>raining details</a:t>
            </a:r>
            <a:endParaRPr>
              <a:latin typeface="Google Sans"/>
              <a:ea typeface="Google Sans"/>
              <a:cs typeface="Google Sans"/>
              <a:sym typeface="Google Sans"/>
            </a:endParaRPr>
          </a:p>
        </p:txBody>
      </p:sp>
      <p:sp>
        <p:nvSpPr>
          <p:cNvPr id="220" name="Google Shape;220;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latin typeface="Google Sans"/>
                <a:ea typeface="Google Sans"/>
                <a:cs typeface="Google Sans"/>
                <a:sym typeface="Google Sans"/>
              </a:rPr>
              <a:t>Frameworks and others</a:t>
            </a:r>
            <a:endParaRPr>
              <a:latin typeface="Google Sans"/>
              <a:ea typeface="Google Sans"/>
              <a:cs typeface="Google Sans"/>
              <a:sym typeface="Google Sans"/>
            </a:endParaRPr>
          </a:p>
          <a:p>
            <a:pPr indent="-317500" lvl="1" marL="914400" rtl="0" algn="l">
              <a:spcBef>
                <a:spcPts val="0"/>
              </a:spcBef>
              <a:spcAft>
                <a:spcPts val="0"/>
              </a:spcAft>
              <a:buSzPts val="1400"/>
              <a:buChar char="○"/>
            </a:pPr>
            <a:r>
              <a:rPr b="1" lang="en">
                <a:latin typeface="Google Sans"/>
                <a:ea typeface="Google Sans"/>
                <a:cs typeface="Google Sans"/>
                <a:sym typeface="Google Sans"/>
              </a:rPr>
              <a:t>PyTorch</a:t>
            </a:r>
            <a:r>
              <a:rPr lang="en">
                <a:latin typeface="Google Sans"/>
                <a:ea typeface="Google Sans"/>
                <a:cs typeface="Google Sans"/>
                <a:sym typeface="Google Sans"/>
              </a:rPr>
              <a:t> primarily for model training, other open-source frameworks like </a:t>
            </a:r>
            <a:r>
              <a:rPr b="1" lang="en">
                <a:latin typeface="Courier New"/>
                <a:ea typeface="Courier New"/>
                <a:cs typeface="Courier New"/>
                <a:sym typeface="Courier New"/>
              </a:rPr>
              <a:t>timm</a:t>
            </a:r>
            <a:r>
              <a:rPr lang="en">
                <a:latin typeface="Google Sans"/>
                <a:ea typeface="Google Sans"/>
                <a:cs typeface="Google Sans"/>
                <a:sym typeface="Google Sans"/>
              </a:rPr>
              <a:t>, </a:t>
            </a:r>
            <a:r>
              <a:rPr b="1" lang="en">
                <a:latin typeface="Courier New"/>
                <a:ea typeface="Courier New"/>
                <a:cs typeface="Courier New"/>
                <a:sym typeface="Courier New"/>
              </a:rPr>
              <a:t>smp</a:t>
            </a:r>
            <a:r>
              <a:rPr lang="en">
                <a:latin typeface="Google Sans"/>
                <a:ea typeface="Google Sans"/>
                <a:cs typeface="Google Sans"/>
                <a:sym typeface="Google Sans"/>
              </a:rPr>
              <a:t> for model building, and </a:t>
            </a:r>
            <a:r>
              <a:rPr b="1" lang="en">
                <a:latin typeface="Courier New"/>
                <a:ea typeface="Courier New"/>
                <a:cs typeface="Courier New"/>
                <a:sym typeface="Courier New"/>
              </a:rPr>
              <a:t>pydensecrf</a:t>
            </a:r>
            <a:r>
              <a:rPr lang="en">
                <a:latin typeface="Google Sans"/>
                <a:ea typeface="Google Sans"/>
                <a:cs typeface="Google Sans"/>
                <a:sym typeface="Google Sans"/>
              </a:rPr>
              <a:t> for applying CRF.</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Standard Adam optimizer with the default from </a:t>
            </a:r>
            <a:r>
              <a:rPr lang="en">
                <a:latin typeface="Courier New"/>
                <a:ea typeface="Courier New"/>
                <a:cs typeface="Courier New"/>
                <a:sym typeface="Courier New"/>
              </a:rPr>
              <a:t>torch.optim.adam</a:t>
            </a:r>
            <a:r>
              <a:rPr lang="en">
                <a:latin typeface="Google Sans"/>
                <a:ea typeface="Google Sans"/>
                <a:cs typeface="Google Sans"/>
                <a:sym typeface="Google Sans"/>
              </a:rPr>
              <a:t>.</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Mixed-precision and distributed training with </a:t>
            </a:r>
            <a:r>
              <a:rPr lang="en">
                <a:latin typeface="Courier New"/>
                <a:ea typeface="Courier New"/>
                <a:cs typeface="Courier New"/>
                <a:sym typeface="Courier New"/>
              </a:rPr>
              <a:t>torch.cuda.amp</a:t>
            </a:r>
            <a:r>
              <a:rPr lang="en">
                <a:latin typeface="Google Sans"/>
                <a:ea typeface="Google Sans"/>
                <a:cs typeface="Google Sans"/>
                <a:sym typeface="Google Sans"/>
              </a:rPr>
              <a:t> and </a:t>
            </a:r>
            <a:r>
              <a:rPr lang="en">
                <a:latin typeface="Courier New"/>
                <a:ea typeface="Courier New"/>
                <a:cs typeface="Courier New"/>
                <a:sym typeface="Courier New"/>
              </a:rPr>
              <a:t>torch.nn.parallel</a:t>
            </a:r>
            <a:r>
              <a:rPr lang="en">
                <a:latin typeface="Google Sans"/>
                <a:ea typeface="Google Sans"/>
                <a:cs typeface="Google Sans"/>
                <a:sym typeface="Google Sans"/>
              </a:rPr>
              <a:t>.</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Hardware</a:t>
            </a:r>
            <a:endParaRPr>
              <a:latin typeface="Google Sans"/>
              <a:ea typeface="Google Sans"/>
              <a:cs typeface="Google Sans"/>
              <a:sym typeface="Google Sans"/>
            </a:endParaRPr>
          </a:p>
          <a:p>
            <a:pPr indent="-317500" lvl="1" marL="914400" rtl="0" algn="l">
              <a:spcBef>
                <a:spcPts val="0"/>
              </a:spcBef>
              <a:spcAft>
                <a:spcPts val="0"/>
              </a:spcAft>
              <a:buSzPts val="1400"/>
              <a:buFont typeface="Google Sans"/>
              <a:buChar char="○"/>
            </a:pPr>
            <a:r>
              <a:rPr lang="en">
                <a:latin typeface="Google Sans"/>
                <a:ea typeface="Google Sans"/>
                <a:cs typeface="Google Sans"/>
                <a:sym typeface="Google Sans"/>
              </a:rPr>
              <a:t>4 x V100 GPUs on GCP.</a:t>
            </a:r>
            <a:endParaRPr>
              <a:latin typeface="Google Sans"/>
              <a:ea typeface="Google Sans"/>
              <a:cs typeface="Google Sans"/>
              <a:sym typeface="Google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Benchmarking</a:t>
            </a:r>
            <a:endParaRPr>
              <a:latin typeface="Google Sans"/>
              <a:ea typeface="Google Sans"/>
              <a:cs typeface="Google Sans"/>
              <a:sym typeface="Google Sans"/>
            </a:endParaRPr>
          </a:p>
        </p:txBody>
      </p:sp>
      <p:sp>
        <p:nvSpPr>
          <p:cNvPr id="226" name="Google Shape;226;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S</a:t>
            </a:r>
            <a:r>
              <a:rPr lang="en">
                <a:latin typeface="Google Sans"/>
                <a:ea typeface="Google Sans"/>
                <a:cs typeface="Google Sans"/>
                <a:sym typeface="Google Sans"/>
              </a:rPr>
              <a:t>egmentation masks are generated in approx 3 seconds per Sentinel-1 tile.</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Covers an area of approximately 63,152 squared kilometers!</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Larger than the area covered by Lake Huron, the second largest fresh water Great Lake of North America.</a:t>
            </a:r>
            <a:endParaRPr>
              <a:latin typeface="Google Sans"/>
              <a:ea typeface="Google Sans"/>
              <a:cs typeface="Google Sans"/>
              <a:sym typeface="Google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Future work</a:t>
            </a:r>
            <a:endParaRPr>
              <a:latin typeface="Google Sans"/>
              <a:ea typeface="Google Sans"/>
              <a:cs typeface="Google Sans"/>
              <a:sym typeface="Google Sans"/>
            </a:endParaRPr>
          </a:p>
        </p:txBody>
      </p:sp>
      <p:sp>
        <p:nvSpPr>
          <p:cNvPr id="232" name="Google Shape;232;p40"/>
          <p:cNvSpPr txBox="1"/>
          <p:nvPr>
            <p:ph idx="1" type="body"/>
          </p:nvPr>
        </p:nvSpPr>
        <p:spPr>
          <a:xfrm>
            <a:off x="107975" y="1152475"/>
            <a:ext cx="9036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Eliminate CRFs because </a:t>
            </a:r>
            <a:r>
              <a:rPr lang="en">
                <a:latin typeface="Google Sans"/>
                <a:ea typeface="Google Sans"/>
                <a:cs typeface="Google Sans"/>
                <a:sym typeface="Google Sans"/>
              </a:rPr>
              <a:t>they</a:t>
            </a:r>
            <a:r>
              <a:rPr lang="en">
                <a:latin typeface="Google Sans"/>
                <a:ea typeface="Google Sans"/>
                <a:cs typeface="Google Sans"/>
                <a:sym typeface="Google Sans"/>
              </a:rPr>
              <a:t> are </a:t>
            </a:r>
            <a:r>
              <a:rPr lang="en">
                <a:latin typeface="Google Sans"/>
                <a:ea typeface="Google Sans"/>
                <a:cs typeface="Google Sans"/>
                <a:sym typeface="Google Sans"/>
              </a:rPr>
              <a:t>computationally expensive. </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Develop a single end-to-end training workflow to make the process more streamlined.</a:t>
            </a:r>
            <a:r>
              <a:rPr lang="en">
                <a:latin typeface="Google Sans"/>
                <a:ea typeface="Google Sans"/>
                <a:cs typeface="Google Sans"/>
                <a:sym typeface="Google Sans"/>
              </a:rPr>
              <a:t> </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More suitable architectures for </a:t>
            </a:r>
            <a:r>
              <a:rPr lang="en">
                <a:latin typeface="Google Sans"/>
                <a:ea typeface="Google Sans"/>
                <a:cs typeface="Google Sans"/>
                <a:sym typeface="Google Sans"/>
              </a:rPr>
              <a:t>segmenting</a:t>
            </a:r>
            <a:r>
              <a:rPr lang="en">
                <a:latin typeface="Google Sans"/>
                <a:ea typeface="Google Sans"/>
                <a:cs typeface="Google Sans"/>
                <a:sym typeface="Google Sans"/>
              </a:rPr>
              <a:t> satellite imagery.</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b="1" lang="en">
                <a:latin typeface="Google Sans"/>
                <a:ea typeface="Google Sans"/>
                <a:cs typeface="Google Sans"/>
                <a:sym typeface="Google Sans"/>
              </a:rPr>
              <a:t>C</a:t>
            </a:r>
            <a:r>
              <a:rPr b="1" lang="en">
                <a:latin typeface="Google Sans"/>
                <a:ea typeface="Google Sans"/>
                <a:cs typeface="Google Sans"/>
                <a:sym typeface="Google Sans"/>
              </a:rPr>
              <a:t>ollaborating with the competition organizers and UNOSAT team to benchmark real time runtimes and to evaluate the scalability of our solution.</a:t>
            </a:r>
            <a:endParaRPr b="1">
              <a:latin typeface="Google Sans"/>
              <a:ea typeface="Google Sans"/>
              <a:cs typeface="Google Sans"/>
              <a:sym typeface="Google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Acknowledgements</a:t>
            </a:r>
            <a:endParaRPr>
              <a:latin typeface="Google Sans"/>
              <a:ea typeface="Google Sans"/>
              <a:cs typeface="Google Sans"/>
              <a:sym typeface="Google Sans"/>
            </a:endParaRPr>
          </a:p>
        </p:txBody>
      </p:sp>
      <p:sp>
        <p:nvSpPr>
          <p:cNvPr id="238" name="Google Shape;238;p41"/>
          <p:cNvSpPr txBox="1"/>
          <p:nvPr>
            <p:ph idx="1" type="body"/>
          </p:nvPr>
        </p:nvSpPr>
        <p:spPr>
          <a:xfrm>
            <a:off x="311700" y="1152475"/>
            <a:ext cx="8832300" cy="399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NASA Earth Science Data Systems Program, NASA Digital Transformation AI/ML thrust, and IEEE GRSS for organizing the ETCI competition.</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Google Developers Experts</a:t>
            </a:r>
            <a:r>
              <a:rPr baseline="30000" lang="en">
                <a:latin typeface="Google Sans"/>
                <a:ea typeface="Google Sans"/>
                <a:cs typeface="Google Sans"/>
                <a:sym typeface="Google Sans"/>
              </a:rPr>
              <a:t>*</a:t>
            </a:r>
            <a:r>
              <a:rPr lang="en">
                <a:latin typeface="Google Sans"/>
                <a:ea typeface="Google Sans"/>
                <a:cs typeface="Google Sans"/>
                <a:sym typeface="Google Sans"/>
              </a:rPr>
              <a:t> program for providing Google Cloud Platform credits to support our experiments.</a:t>
            </a:r>
            <a:endParaRPr>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
                <a:latin typeface="Google Sans"/>
                <a:ea typeface="Google Sans"/>
                <a:cs typeface="Google Sans"/>
                <a:sym typeface="Google Sans"/>
              </a:rPr>
              <a:t>Charmi Chokshi and domain experts Shubhankar Gahlot, May Casterline, Ron Hagensieker, Lucas Kruitwagen, Aranildo Rodrigues, Bertrand Le Saux, Sam Budd, Nick Leach, and, Veda Sunkara.</a:t>
            </a:r>
            <a:endParaRPr>
              <a:latin typeface="Google Sans"/>
              <a:ea typeface="Google Sans"/>
              <a:cs typeface="Google Sans"/>
              <a:sym typeface="Google Sans"/>
            </a:endParaRPr>
          </a:p>
          <a:p>
            <a:pPr indent="0" lvl="0" marL="0" rtl="0" algn="l">
              <a:spcBef>
                <a:spcPts val="1200"/>
              </a:spcBef>
              <a:spcAft>
                <a:spcPts val="0"/>
              </a:spcAft>
              <a:buClr>
                <a:schemeClr val="dk1"/>
              </a:buClr>
              <a:buSzPts val="1100"/>
              <a:buFont typeface="Arial"/>
              <a:buNone/>
            </a:pPr>
            <a:r>
              <a:t/>
            </a:r>
            <a:endParaRPr>
              <a:latin typeface="Google Sans"/>
              <a:ea typeface="Google Sans"/>
              <a:cs typeface="Google Sans"/>
              <a:sym typeface="Google Sans"/>
            </a:endParaRPr>
          </a:p>
          <a:p>
            <a:pPr indent="0" lvl="0" marL="0" rtl="0" algn="l">
              <a:spcBef>
                <a:spcPts val="1200"/>
              </a:spcBef>
              <a:spcAft>
                <a:spcPts val="0"/>
              </a:spcAft>
              <a:buClr>
                <a:schemeClr val="dk1"/>
              </a:buClr>
              <a:buSzPts val="1100"/>
              <a:buFont typeface="Arial"/>
              <a:buNone/>
            </a:pPr>
            <a:r>
              <a:t/>
            </a:r>
            <a:endParaRPr>
              <a:latin typeface="Google Sans"/>
              <a:ea typeface="Google Sans"/>
              <a:cs typeface="Google Sans"/>
              <a:sym typeface="Google Sans"/>
            </a:endParaRPr>
          </a:p>
          <a:p>
            <a:pPr indent="0" lvl="0" marL="0" rtl="0" algn="l">
              <a:spcBef>
                <a:spcPts val="1200"/>
              </a:spcBef>
              <a:spcAft>
                <a:spcPts val="1200"/>
              </a:spcAft>
              <a:buNone/>
            </a:pPr>
            <a:r>
              <a:rPr lang="en" sz="1300">
                <a:latin typeface="Google Sans"/>
                <a:ea typeface="Google Sans"/>
                <a:cs typeface="Google Sans"/>
                <a:sym typeface="Google Sans"/>
              </a:rPr>
              <a:t>*</a:t>
            </a:r>
            <a:r>
              <a:rPr lang="en" sz="1300">
                <a:latin typeface="Google Sans"/>
                <a:ea typeface="Google Sans"/>
                <a:cs typeface="Google Sans"/>
                <a:sym typeface="Google Sans"/>
              </a:rPr>
              <a:t> </a:t>
            </a:r>
            <a:r>
              <a:rPr lang="en" sz="1300" u="sng">
                <a:solidFill>
                  <a:schemeClr val="hlink"/>
                </a:solidFill>
                <a:latin typeface="Google Sans"/>
                <a:ea typeface="Google Sans"/>
                <a:cs typeface="Google Sans"/>
                <a:sym typeface="Google Sans"/>
                <a:hlinkClick r:id="rId3"/>
              </a:rPr>
              <a:t>https://developers.google.com/programs/experts/</a:t>
            </a:r>
            <a:endParaRPr sz="1300">
              <a:latin typeface="Google Sans"/>
              <a:ea typeface="Google Sans"/>
              <a:cs typeface="Google Sans"/>
              <a:sym typeface="Googl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a:blip r:embed="rId3">
            <a:alphaModFix/>
          </a:blip>
          <a:stretch>
            <a:fillRect/>
          </a:stretch>
        </p:blipFill>
        <p:spPr>
          <a:xfrm>
            <a:off x="4794050" y="1437575"/>
            <a:ext cx="3999899" cy="2666600"/>
          </a:xfrm>
          <a:prstGeom prst="rect">
            <a:avLst/>
          </a:prstGeom>
          <a:noFill/>
          <a:ln>
            <a:noFill/>
          </a:ln>
        </p:spPr>
      </p:pic>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About Floods </a:t>
            </a:r>
            <a:endParaRPr>
              <a:latin typeface="Google Sans"/>
              <a:ea typeface="Google Sans"/>
              <a:cs typeface="Google Sans"/>
              <a:sym typeface="Google Sans"/>
            </a:endParaRPr>
          </a:p>
        </p:txBody>
      </p:sp>
      <p:sp>
        <p:nvSpPr>
          <p:cNvPr id="70" name="Google Shape;70;p15"/>
          <p:cNvSpPr txBox="1"/>
          <p:nvPr>
            <p:ph idx="1" type="body"/>
          </p:nvPr>
        </p:nvSpPr>
        <p:spPr>
          <a:xfrm>
            <a:off x="149400" y="1210000"/>
            <a:ext cx="43464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Google Sans"/>
              <a:buChar char="●"/>
            </a:pPr>
            <a:r>
              <a:rPr lang="en">
                <a:latin typeface="Google Sans"/>
                <a:ea typeface="Google Sans"/>
                <a:cs typeface="Google Sans"/>
                <a:sym typeface="Google Sans"/>
              </a:rPr>
              <a:t>Cause more than $40 billion/year in damages worldwide</a:t>
            </a:r>
            <a:endParaRPr>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a:latin typeface="Google Sans"/>
                <a:ea typeface="Google Sans"/>
                <a:cs typeface="Google Sans"/>
                <a:sym typeface="Google Sans"/>
              </a:rPr>
              <a:t>40% of the </a:t>
            </a:r>
            <a:r>
              <a:rPr lang="en">
                <a:latin typeface="Google Sans"/>
                <a:ea typeface="Google Sans"/>
                <a:cs typeface="Google Sans"/>
                <a:sym typeface="Google Sans"/>
              </a:rPr>
              <a:t>world’s population lives close to coasts</a:t>
            </a:r>
            <a:endParaRPr>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a:latin typeface="Google Sans"/>
                <a:ea typeface="Google Sans"/>
                <a:cs typeface="Google Sans"/>
                <a:sym typeface="Google Sans"/>
              </a:rPr>
              <a:t>Flooding events are on the rise due to climate change, </a:t>
            </a:r>
            <a:r>
              <a:rPr lang="en">
                <a:latin typeface="Google Sans"/>
                <a:ea typeface="Google Sans"/>
                <a:cs typeface="Google Sans"/>
                <a:sym typeface="Google Sans"/>
              </a:rPr>
              <a:t>increasing </a:t>
            </a:r>
            <a:r>
              <a:rPr lang="en">
                <a:latin typeface="Google Sans"/>
                <a:ea typeface="Google Sans"/>
                <a:cs typeface="Google Sans"/>
                <a:sym typeface="Google Sans"/>
              </a:rPr>
              <a:t>sea levels and extreme weather events (cloud bursts)</a:t>
            </a:r>
            <a:endParaRPr>
              <a:latin typeface="Google Sans"/>
              <a:ea typeface="Google Sans"/>
              <a:cs typeface="Google Sans"/>
              <a:sym typeface="Google Sans"/>
            </a:endParaRPr>
          </a:p>
          <a:p>
            <a:pPr indent="-317500" lvl="0" marL="457200" rtl="0" algn="l">
              <a:spcBef>
                <a:spcPts val="0"/>
              </a:spcBef>
              <a:spcAft>
                <a:spcPts val="0"/>
              </a:spcAft>
              <a:buSzPts val="1400"/>
              <a:buChar char="●"/>
            </a:pPr>
            <a:r>
              <a:rPr lang="en">
                <a:latin typeface="Google Sans"/>
                <a:ea typeface="Google Sans"/>
                <a:cs typeface="Google Sans"/>
                <a:sym typeface="Google Sans"/>
              </a:rPr>
              <a:t>Flood levels estimation needs to be done </a:t>
            </a:r>
            <a:r>
              <a:rPr b="1" lang="en">
                <a:latin typeface="Google Sans"/>
                <a:ea typeface="Google Sans"/>
                <a:cs typeface="Google Sans"/>
                <a:sym typeface="Google Sans"/>
              </a:rPr>
              <a:t>remotely </a:t>
            </a:r>
            <a:r>
              <a:rPr lang="en">
                <a:latin typeface="Google Sans"/>
                <a:ea typeface="Google Sans"/>
                <a:cs typeface="Google Sans"/>
                <a:sym typeface="Google Sans"/>
              </a:rPr>
              <a:t>as physical access to flooded areas is limited</a:t>
            </a:r>
            <a:endParaRPr>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a:latin typeface="Google Sans"/>
                <a:ea typeface="Google Sans"/>
                <a:cs typeface="Google Sans"/>
                <a:sym typeface="Google Sans"/>
              </a:rPr>
              <a:t>Deploying instruments in potential flood zones can be dangerous</a:t>
            </a:r>
            <a:endParaRPr>
              <a:latin typeface="Google Sans"/>
              <a:ea typeface="Google Sans"/>
              <a:cs typeface="Google Sans"/>
              <a:sym typeface="Google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rgbClr val="595959"/>
                </a:solidFill>
                <a:latin typeface="Google Sans"/>
                <a:ea typeface="Google Sans"/>
                <a:cs typeface="Google Sans"/>
                <a:sym typeface="Google Sans"/>
              </a:rPr>
              <a:t>Current state of Floods Segmentation</a:t>
            </a:r>
            <a:endParaRPr>
              <a:solidFill>
                <a:srgbClr val="595959"/>
              </a:solidFill>
              <a:latin typeface="Google Sans"/>
              <a:ea typeface="Google Sans"/>
              <a:cs typeface="Google Sans"/>
              <a:sym typeface="Googl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What’s SOTA in Flood Segmentation?</a:t>
            </a:r>
            <a:endParaRPr>
              <a:latin typeface="Google Sans"/>
              <a:ea typeface="Google Sans"/>
              <a:cs typeface="Google Sans"/>
              <a:sym typeface="Google Sans"/>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Font typeface="Google Sans"/>
              <a:buChar char="●"/>
            </a:pPr>
            <a:r>
              <a:rPr b="1" lang="en">
                <a:latin typeface="Google Sans"/>
                <a:ea typeface="Google Sans"/>
                <a:cs typeface="Google Sans"/>
                <a:sym typeface="Google Sans"/>
              </a:rPr>
              <a:t>No joint directive</a:t>
            </a:r>
            <a:r>
              <a:rPr lang="en">
                <a:latin typeface="Google Sans"/>
                <a:ea typeface="Google Sans"/>
                <a:cs typeface="Google Sans"/>
                <a:sym typeface="Google Sans"/>
              </a:rPr>
              <a:t> - all organizations are doing their own thing.</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b="1" lang="en">
                <a:latin typeface="Google Sans"/>
                <a:ea typeface="Google Sans"/>
                <a:cs typeface="Google Sans"/>
                <a:sym typeface="Google Sans"/>
              </a:rPr>
              <a:t>WorldFloods Dataset</a:t>
            </a:r>
            <a:r>
              <a:rPr lang="en">
                <a:latin typeface="Google Sans"/>
                <a:ea typeface="Google Sans"/>
                <a:cs typeface="Google Sans"/>
                <a:sym typeface="Google Sans"/>
              </a:rPr>
              <a:t> </a:t>
            </a:r>
            <a:r>
              <a:rPr lang="en">
                <a:latin typeface="Google Sans"/>
                <a:ea typeface="Google Sans"/>
                <a:cs typeface="Google Sans"/>
                <a:sym typeface="Google Sans"/>
              </a:rPr>
              <a:t>and techniques provides </a:t>
            </a:r>
            <a:r>
              <a:rPr lang="en">
                <a:latin typeface="Google Sans"/>
                <a:ea typeface="Google Sans"/>
                <a:cs typeface="Google Sans"/>
                <a:sym typeface="Google Sans"/>
              </a:rPr>
              <a:t>Sentinel-2 flood maps for 119 global flood events. Deployed on Intel Movidius Myriad2 on PhiSat (launched via SpaceX in 2021) </a:t>
            </a:r>
            <a:r>
              <a:rPr lang="en" u="sng">
                <a:solidFill>
                  <a:schemeClr val="hlink"/>
                </a:solidFill>
                <a:latin typeface="Google Sans"/>
                <a:ea typeface="Google Sans"/>
                <a:cs typeface="Google Sans"/>
                <a:sym typeface="Google Sans"/>
                <a:hlinkClick r:id="rId3"/>
              </a:rPr>
              <a:t>https://www.nature.com/articles/s41598-021-86650-z</a:t>
            </a:r>
            <a:r>
              <a:rPr lang="en">
                <a:latin typeface="Google Sans"/>
                <a:ea typeface="Google Sans"/>
                <a:cs typeface="Google Sans"/>
                <a:sym typeface="Google Sans"/>
              </a:rPr>
              <a:t>. </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b="1" lang="en">
                <a:latin typeface="Google Sans"/>
                <a:ea typeface="Google Sans"/>
                <a:cs typeface="Google Sans"/>
                <a:sym typeface="Google Sans"/>
              </a:rPr>
              <a:t>UNOSAT</a:t>
            </a:r>
            <a:r>
              <a:rPr lang="en">
                <a:latin typeface="Google Sans"/>
                <a:ea typeface="Google Sans"/>
                <a:cs typeface="Google Sans"/>
                <a:sym typeface="Google Sans"/>
              </a:rPr>
              <a:t> provides public data consumable by domain scientists </a:t>
            </a:r>
            <a:r>
              <a:rPr lang="en" u="sng">
                <a:solidFill>
                  <a:schemeClr val="hlink"/>
                </a:solidFill>
                <a:latin typeface="Google Sans"/>
                <a:ea typeface="Google Sans"/>
                <a:cs typeface="Google Sans"/>
                <a:sym typeface="Google Sans"/>
                <a:hlinkClick r:id="rId4"/>
              </a:rPr>
              <a:t>http://floods.unosat.org/geoportal/</a:t>
            </a:r>
            <a:r>
              <a:rPr lang="en">
                <a:latin typeface="Google Sans"/>
                <a:ea typeface="Google Sans"/>
                <a:cs typeface="Google Sans"/>
                <a:sym typeface="Google Sans"/>
              </a:rPr>
              <a:t>.</a:t>
            </a:r>
            <a:endParaRPr>
              <a:latin typeface="Google Sans"/>
              <a:ea typeface="Google Sans"/>
              <a:cs typeface="Google Sans"/>
              <a:sym typeface="Google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How to evaluate solutions?</a:t>
            </a:r>
            <a:endParaRPr>
              <a:latin typeface="Google Sans"/>
              <a:ea typeface="Google Sans"/>
              <a:cs typeface="Google Sans"/>
              <a:sym typeface="Google Sans"/>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Scalability (is this useful for my community and country?)</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Generalizability (is this useful for my geographic location?)</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Accessibility (can </a:t>
            </a:r>
            <a:r>
              <a:rPr b="1" i="1" lang="en">
                <a:latin typeface="Google Sans"/>
                <a:ea typeface="Google Sans"/>
                <a:cs typeface="Google Sans"/>
                <a:sym typeface="Google Sans"/>
              </a:rPr>
              <a:t>I</a:t>
            </a:r>
            <a:r>
              <a:rPr b="1" lang="en">
                <a:latin typeface="Google Sans"/>
                <a:ea typeface="Google Sans"/>
                <a:cs typeface="Google Sans"/>
                <a:sym typeface="Google Sans"/>
              </a:rPr>
              <a:t> </a:t>
            </a:r>
            <a:r>
              <a:rPr lang="en">
                <a:latin typeface="Google Sans"/>
                <a:ea typeface="Google Sans"/>
                <a:cs typeface="Google Sans"/>
                <a:sym typeface="Google Sans"/>
              </a:rPr>
              <a:t>use it?)</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Deployment in real time (will the result be ready quickly enough?)</a:t>
            </a:r>
            <a:endParaRPr>
              <a:latin typeface="Google Sans"/>
              <a:ea typeface="Google Sans"/>
              <a:cs typeface="Google Sans"/>
              <a:sym typeface="Google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How can </a:t>
            </a:r>
            <a:r>
              <a:rPr b="1" lang="en">
                <a:latin typeface="Google Sans"/>
                <a:ea typeface="Google Sans"/>
                <a:cs typeface="Google Sans"/>
                <a:sym typeface="Google Sans"/>
              </a:rPr>
              <a:t>YOU</a:t>
            </a:r>
            <a:r>
              <a:rPr lang="en">
                <a:latin typeface="Google Sans"/>
                <a:ea typeface="Google Sans"/>
                <a:cs typeface="Google Sans"/>
                <a:sym typeface="Google Sans"/>
              </a:rPr>
              <a:t> as a citizen scientist make a difference?</a:t>
            </a:r>
            <a:endParaRPr>
              <a:latin typeface="Google Sans"/>
              <a:ea typeface="Google Sans"/>
              <a:cs typeface="Google Sans"/>
              <a:sym typeface="Google Sans"/>
            </a:endParaRPr>
          </a:p>
        </p:txBody>
      </p:sp>
      <p:sp>
        <p:nvSpPr>
          <p:cNvPr id="93" name="Google Shape;93;p19"/>
          <p:cNvSpPr txBox="1"/>
          <p:nvPr>
            <p:ph idx="1" type="body"/>
          </p:nvPr>
        </p:nvSpPr>
        <p:spPr>
          <a:xfrm>
            <a:off x="74675" y="1152475"/>
            <a:ext cx="9069300" cy="3869700"/>
          </a:xfrm>
          <a:prstGeom prst="rect">
            <a:avLst/>
          </a:prstGeom>
        </p:spPr>
        <p:txBody>
          <a:bodyPr anchorCtr="0" anchor="t" bIns="91425" lIns="91425" spcFirstLastPara="1" rIns="91425" wrap="square" tIns="91425">
            <a:normAutofit/>
          </a:bodyPr>
          <a:lstStyle/>
          <a:p>
            <a:pPr indent="-336550" lvl="0" marL="457200" rtl="0" algn="l">
              <a:lnSpc>
                <a:spcPct val="150000"/>
              </a:lnSpc>
              <a:spcBef>
                <a:spcPts val="0"/>
              </a:spcBef>
              <a:spcAft>
                <a:spcPts val="0"/>
              </a:spcAft>
              <a:buSzPts val="1700"/>
              <a:buFont typeface="Google Sans"/>
              <a:buChar char="●"/>
            </a:pPr>
            <a:r>
              <a:rPr lang="en" sz="1700">
                <a:latin typeface="Google Sans"/>
                <a:ea typeface="Google Sans"/>
                <a:cs typeface="Google Sans"/>
                <a:sym typeface="Google Sans"/>
              </a:rPr>
              <a:t>Crowdsource AI+ML knowledge for </a:t>
            </a:r>
            <a:r>
              <a:rPr lang="en" sz="1700">
                <a:latin typeface="Google Sans"/>
                <a:ea typeface="Google Sans"/>
                <a:cs typeface="Google Sans"/>
                <a:sym typeface="Google Sans"/>
              </a:rPr>
              <a:t>interdisciplinary</a:t>
            </a:r>
            <a:r>
              <a:rPr lang="en" sz="1700">
                <a:latin typeface="Google Sans"/>
                <a:ea typeface="Google Sans"/>
                <a:cs typeface="Google Sans"/>
                <a:sym typeface="Google Sans"/>
              </a:rPr>
              <a:t> high-value public impact work. </a:t>
            </a:r>
            <a:endParaRPr sz="1700">
              <a:latin typeface="Google Sans"/>
              <a:ea typeface="Google Sans"/>
              <a:cs typeface="Google Sans"/>
              <a:sym typeface="Google Sans"/>
            </a:endParaRPr>
          </a:p>
          <a:p>
            <a:pPr indent="-336550" lvl="0" marL="457200" rtl="0" algn="l">
              <a:lnSpc>
                <a:spcPct val="150000"/>
              </a:lnSpc>
              <a:spcBef>
                <a:spcPts val="0"/>
              </a:spcBef>
              <a:spcAft>
                <a:spcPts val="0"/>
              </a:spcAft>
              <a:buSzPts val="1700"/>
              <a:buFont typeface="Google Sans"/>
              <a:buChar char="●"/>
            </a:pPr>
            <a:r>
              <a:rPr lang="en" sz="1700">
                <a:latin typeface="Google Sans"/>
                <a:ea typeface="Google Sans"/>
                <a:cs typeface="Google Sans"/>
                <a:sym typeface="Google Sans"/>
              </a:rPr>
              <a:t>Push boundaries of research and deployment.</a:t>
            </a:r>
            <a:endParaRPr sz="1700">
              <a:latin typeface="Google Sans"/>
              <a:ea typeface="Google Sans"/>
              <a:cs typeface="Google Sans"/>
              <a:sym typeface="Google Sans"/>
            </a:endParaRPr>
          </a:p>
          <a:p>
            <a:pPr indent="-336550" lvl="0" marL="457200" rtl="0" algn="l">
              <a:lnSpc>
                <a:spcPct val="150000"/>
              </a:lnSpc>
              <a:spcBef>
                <a:spcPts val="0"/>
              </a:spcBef>
              <a:spcAft>
                <a:spcPts val="0"/>
              </a:spcAft>
              <a:buSzPts val="1700"/>
              <a:buFont typeface="Google Sans"/>
              <a:buChar char="●"/>
            </a:pPr>
            <a:r>
              <a:rPr lang="en" sz="1700">
                <a:latin typeface="Google Sans"/>
                <a:ea typeface="Google Sans"/>
                <a:cs typeface="Google Sans"/>
                <a:sym typeface="Google Sans"/>
              </a:rPr>
              <a:t>Bring disaster </a:t>
            </a:r>
            <a:r>
              <a:rPr lang="en" sz="1700">
                <a:latin typeface="Google Sans"/>
                <a:ea typeface="Google Sans"/>
                <a:cs typeface="Google Sans"/>
                <a:sym typeface="Google Sans"/>
              </a:rPr>
              <a:t>preparedness</a:t>
            </a:r>
            <a:r>
              <a:rPr lang="en" sz="1700">
                <a:latin typeface="Google Sans"/>
                <a:ea typeface="Google Sans"/>
                <a:cs typeface="Google Sans"/>
                <a:sym typeface="Google Sans"/>
              </a:rPr>
              <a:t> in society &amp; work towards Climate Change.</a:t>
            </a:r>
            <a:endParaRPr sz="1700">
              <a:latin typeface="Google Sans"/>
              <a:ea typeface="Google Sans"/>
              <a:cs typeface="Google Sans"/>
              <a:sym typeface="Google Sans"/>
            </a:endParaRPr>
          </a:p>
          <a:p>
            <a:pPr indent="-336550" lvl="0" marL="457200" rtl="0" algn="l">
              <a:lnSpc>
                <a:spcPct val="150000"/>
              </a:lnSpc>
              <a:spcBef>
                <a:spcPts val="0"/>
              </a:spcBef>
              <a:spcAft>
                <a:spcPts val="0"/>
              </a:spcAft>
              <a:buSzPts val="1700"/>
              <a:buFont typeface="Google Sans"/>
              <a:buChar char="●"/>
            </a:pPr>
            <a:r>
              <a:rPr lang="en" sz="1700">
                <a:latin typeface="Google Sans"/>
                <a:ea typeface="Google Sans"/>
                <a:cs typeface="Google Sans"/>
                <a:sym typeface="Google Sans"/>
              </a:rPr>
              <a:t>A citizen science team devised a semi-supervised based pseudo-labeling solution for the NASA IMPACT flood segmentation challenge. The team used NVIDIA V100 GPUs for training on the Google Cloud Platform and released all the code and trained models in open source, encouraging future citizen scientists to join the climate security challenge.</a:t>
            </a:r>
            <a:endParaRPr sz="1700">
              <a:latin typeface="Google Sans"/>
              <a:ea typeface="Google Sans"/>
              <a:cs typeface="Google Sans"/>
              <a:sym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What is</a:t>
            </a:r>
            <a:r>
              <a:rPr lang="en">
                <a:latin typeface="Google Sans"/>
                <a:ea typeface="Google Sans"/>
                <a:cs typeface="Google Sans"/>
                <a:sym typeface="Google Sans"/>
              </a:rPr>
              <a:t> Semi-Supervision in Deep Learning?</a:t>
            </a:r>
            <a:endParaRPr>
              <a:latin typeface="Google Sans"/>
              <a:ea typeface="Google Sans"/>
              <a:cs typeface="Google Sans"/>
              <a:sym typeface="Google Sans"/>
            </a:endParaRPr>
          </a:p>
        </p:txBody>
      </p:sp>
      <p:sp>
        <p:nvSpPr>
          <p:cNvPr id="99" name="Google Shape;99;p20"/>
          <p:cNvSpPr txBox="1"/>
          <p:nvPr>
            <p:ph idx="1" type="body"/>
          </p:nvPr>
        </p:nvSpPr>
        <p:spPr>
          <a:xfrm>
            <a:off x="359913" y="4773000"/>
            <a:ext cx="8520600" cy="3705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1200"/>
              </a:spcAft>
              <a:buSzPts val="770"/>
              <a:buNone/>
            </a:pPr>
            <a:r>
              <a:rPr lang="en" sz="860"/>
              <a:t>Figure: </a:t>
            </a:r>
            <a:r>
              <a:rPr lang="en" sz="860" u="sng">
                <a:solidFill>
                  <a:schemeClr val="hlink"/>
                </a:solidFill>
                <a:hlinkClick r:id="rId3"/>
              </a:rPr>
              <a:t>https://jhui.github.io/2017/01/15/Machine-learning-nonsupervised-and-semi-supervised-learning/</a:t>
            </a:r>
            <a:r>
              <a:rPr lang="en" sz="860"/>
              <a:t> </a:t>
            </a:r>
            <a:endParaRPr sz="860"/>
          </a:p>
        </p:txBody>
      </p:sp>
      <p:pic>
        <p:nvPicPr>
          <p:cNvPr id="100" name="Google Shape;100;p20"/>
          <p:cNvPicPr preferRelativeResize="0"/>
          <p:nvPr/>
        </p:nvPicPr>
        <p:blipFill>
          <a:blip r:embed="rId4">
            <a:alphaModFix/>
          </a:blip>
          <a:stretch>
            <a:fillRect/>
          </a:stretch>
        </p:blipFill>
        <p:spPr>
          <a:xfrm>
            <a:off x="109420" y="1670738"/>
            <a:ext cx="8925169" cy="237126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oogle Sans"/>
                <a:ea typeface="Google Sans"/>
                <a:cs typeface="Google Sans"/>
                <a:sym typeface="Google Sans"/>
              </a:rPr>
              <a:t>Why Semi Supervised Deep Learning methods?</a:t>
            </a:r>
            <a:endParaRPr>
              <a:latin typeface="Google Sans"/>
              <a:ea typeface="Google Sans"/>
              <a:cs typeface="Google Sans"/>
              <a:sym typeface="Google Sans"/>
            </a:endParaRPr>
          </a:p>
        </p:txBody>
      </p:sp>
      <p:sp>
        <p:nvSpPr>
          <p:cNvPr id="106" name="Google Shape;106;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Feature based machine learning techniques are intractable as human annotators and featurizers cannot scale. </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Manual annotation in real time can easily exceed $62,500 daily.</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N</a:t>
            </a:r>
            <a:r>
              <a:rPr lang="en">
                <a:latin typeface="Google Sans"/>
                <a:ea typeface="Google Sans"/>
                <a:cs typeface="Google Sans"/>
                <a:sym typeface="Google Sans"/>
              </a:rPr>
              <a:t>ot scalable for petabytes worth of data captured by satellites every day.</a:t>
            </a:r>
            <a:endParaRPr>
              <a:latin typeface="Google Sans"/>
              <a:ea typeface="Google Sans"/>
              <a:cs typeface="Google Sans"/>
              <a:sym typeface="Google Sans"/>
            </a:endParaRPr>
          </a:p>
          <a:p>
            <a:pPr indent="-342900" lvl="0" marL="457200" rtl="0" algn="l">
              <a:lnSpc>
                <a:spcPct val="150000"/>
              </a:lnSpc>
              <a:spcBef>
                <a:spcPts val="0"/>
              </a:spcBef>
              <a:spcAft>
                <a:spcPts val="0"/>
              </a:spcAft>
              <a:buSzPts val="1800"/>
              <a:buFont typeface="Google Sans"/>
              <a:buChar char="●"/>
            </a:pPr>
            <a:r>
              <a:rPr lang="en">
                <a:latin typeface="Google Sans"/>
                <a:ea typeface="Google Sans"/>
                <a:cs typeface="Google Sans"/>
                <a:sym typeface="Google Sans"/>
              </a:rPr>
              <a:t>Cannot get flood images from every single part of the world.</a:t>
            </a:r>
            <a:endParaRPr>
              <a:latin typeface="Google Sans"/>
              <a:ea typeface="Google Sans"/>
              <a:cs typeface="Google Sans"/>
              <a:sym typeface="Google Sans"/>
            </a:endParaRPr>
          </a:p>
          <a:p>
            <a:pPr indent="0" lvl="0" marL="457200" rtl="0" algn="l">
              <a:lnSpc>
                <a:spcPct val="150000"/>
              </a:lnSpc>
              <a:spcBef>
                <a:spcPts val="1200"/>
              </a:spcBef>
              <a:spcAft>
                <a:spcPts val="1200"/>
              </a:spcAft>
              <a:buNone/>
            </a:pPr>
            <a:r>
              <a:t/>
            </a:r>
            <a:endParaRPr>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